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96" r:id="rId1"/>
    <p:sldMasterId id="2147483714" r:id="rId2"/>
  </p:sldMasterIdLst>
  <p:notesMasterIdLst>
    <p:notesMasterId r:id="rId128"/>
  </p:notesMasterIdLst>
  <p:sldIdLst>
    <p:sldId id="587" r:id="rId3"/>
    <p:sldId id="859" r:id="rId4"/>
    <p:sldId id="508" r:id="rId5"/>
    <p:sldId id="503" r:id="rId6"/>
    <p:sldId id="504" r:id="rId7"/>
    <p:sldId id="509" r:id="rId8"/>
    <p:sldId id="997" r:id="rId9"/>
    <p:sldId id="510" r:id="rId10"/>
    <p:sldId id="511" r:id="rId11"/>
    <p:sldId id="517" r:id="rId12"/>
    <p:sldId id="891" r:id="rId13"/>
    <p:sldId id="953" r:id="rId14"/>
    <p:sldId id="512" r:id="rId15"/>
    <p:sldId id="996" r:id="rId16"/>
    <p:sldId id="860" r:id="rId17"/>
    <p:sldId id="861" r:id="rId18"/>
    <p:sldId id="998" r:id="rId19"/>
    <p:sldId id="894" r:id="rId20"/>
    <p:sldId id="959" r:id="rId21"/>
    <p:sldId id="962" r:id="rId22"/>
    <p:sldId id="963" r:id="rId23"/>
    <p:sldId id="521" r:id="rId24"/>
    <p:sldId id="524" r:id="rId25"/>
    <p:sldId id="525" r:id="rId26"/>
    <p:sldId id="522" r:id="rId27"/>
    <p:sldId id="862" r:id="rId28"/>
    <p:sldId id="523" r:id="rId29"/>
    <p:sldId id="977" r:id="rId30"/>
    <p:sldId id="886" r:id="rId31"/>
    <p:sldId id="514" r:id="rId32"/>
    <p:sldId id="545" r:id="rId33"/>
    <p:sldId id="548" r:id="rId34"/>
    <p:sldId id="887" r:id="rId35"/>
    <p:sldId id="915" r:id="rId36"/>
    <p:sldId id="550" r:id="rId37"/>
    <p:sldId id="916" r:id="rId38"/>
    <p:sldId id="865" r:id="rId39"/>
    <p:sldId id="568" r:id="rId40"/>
    <p:sldId id="889" r:id="rId41"/>
    <p:sldId id="866" r:id="rId42"/>
    <p:sldId id="1000" r:id="rId43"/>
    <p:sldId id="1006" r:id="rId44"/>
    <p:sldId id="1007" r:id="rId45"/>
    <p:sldId id="1008" r:id="rId46"/>
    <p:sldId id="1009" r:id="rId47"/>
    <p:sldId id="1010" r:id="rId48"/>
    <p:sldId id="1011" r:id="rId49"/>
    <p:sldId id="874" r:id="rId50"/>
    <p:sldId id="973" r:id="rId51"/>
    <p:sldId id="1012" r:id="rId52"/>
    <p:sldId id="838" r:id="rId53"/>
    <p:sldId id="1013" r:id="rId54"/>
    <p:sldId id="974" r:id="rId55"/>
    <p:sldId id="535" r:id="rId56"/>
    <p:sldId id="515" r:id="rId57"/>
    <p:sldId id="978" r:id="rId58"/>
    <p:sldId id="534" r:id="rId59"/>
    <p:sldId id="533" r:id="rId60"/>
    <p:sldId id="910" r:id="rId61"/>
    <p:sldId id="531" r:id="rId62"/>
    <p:sldId id="999" r:id="rId63"/>
    <p:sldId id="592" r:id="rId64"/>
    <p:sldId id="573" r:id="rId65"/>
    <p:sldId id="871" r:id="rId66"/>
    <p:sldId id="864" r:id="rId67"/>
    <p:sldId id="875" r:id="rId68"/>
    <p:sldId id="565" r:id="rId69"/>
    <p:sldId id="904" r:id="rId70"/>
    <p:sldId id="907" r:id="rId71"/>
    <p:sldId id="908" r:id="rId72"/>
    <p:sldId id="909" r:id="rId73"/>
    <p:sldId id="867" r:id="rId74"/>
    <p:sldId id="984" r:id="rId75"/>
    <p:sldId id="605" r:id="rId76"/>
    <p:sldId id="658" r:id="rId77"/>
    <p:sldId id="724" r:id="rId78"/>
    <p:sldId id="727" r:id="rId79"/>
    <p:sldId id="995" r:id="rId80"/>
    <p:sldId id="980" r:id="rId81"/>
    <p:sldId id="994" r:id="rId82"/>
    <p:sldId id="1014" r:id="rId83"/>
    <p:sldId id="903" r:id="rId84"/>
    <p:sldId id="900" r:id="rId85"/>
    <p:sldId id="989" r:id="rId86"/>
    <p:sldId id="990" r:id="rId87"/>
    <p:sldId id="902" r:id="rId88"/>
    <p:sldId id="674" r:id="rId89"/>
    <p:sldId id="612" r:id="rId90"/>
    <p:sldId id="836" r:id="rId91"/>
    <p:sldId id="837" r:id="rId92"/>
    <p:sldId id="613" r:id="rId93"/>
    <p:sldId id="868" r:id="rId94"/>
    <p:sldId id="516" r:id="rId95"/>
    <p:sldId id="869" r:id="rId96"/>
    <p:sldId id="985" r:id="rId97"/>
    <p:sldId id="986" r:id="rId98"/>
    <p:sldId id="870" r:id="rId99"/>
    <p:sldId id="987" r:id="rId100"/>
    <p:sldId id="988" r:id="rId101"/>
    <p:sldId id="872" r:id="rId102"/>
    <p:sldId id="911" r:id="rId103"/>
    <p:sldId id="913" r:id="rId104"/>
    <p:sldId id="983" r:id="rId105"/>
    <p:sldId id="914" r:id="rId106"/>
    <p:sldId id="912" r:id="rId107"/>
    <p:sldId id="813" r:id="rId108"/>
    <p:sldId id="639" r:id="rId109"/>
    <p:sldId id="992" r:id="rId110"/>
    <p:sldId id="819" r:id="rId111"/>
    <p:sldId id="559" r:id="rId112"/>
    <p:sldId id="571" r:id="rId113"/>
    <p:sldId id="513" r:id="rId114"/>
    <p:sldId id="586" r:id="rId115"/>
    <p:sldId id="982" r:id="rId116"/>
    <p:sldId id="841" r:id="rId117"/>
    <p:sldId id="842" r:id="rId118"/>
    <p:sldId id="848" r:id="rId119"/>
    <p:sldId id="979" r:id="rId120"/>
    <p:sldId id="849" r:id="rId121"/>
    <p:sldId id="850" r:id="rId122"/>
    <p:sldId id="851" r:id="rId123"/>
    <p:sldId id="853" r:id="rId124"/>
    <p:sldId id="854" r:id="rId125"/>
    <p:sldId id="856" r:id="rId126"/>
    <p:sldId id="975" r:id="rId127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73" d="100"/>
          <a:sy n="73" d="100"/>
        </p:scale>
        <p:origin x="37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06C953B-6FE4-44FA-986F-F761A244E76D}" type="datetimeFigureOut">
              <a:rPr lang="fa-IR" smtClean="0"/>
              <a:t>01/15/1446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BEA54BD-06B2-4F90-8822-D79DE294D1A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85746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A54BD-06B2-4F90-8822-D79DE294D1AB}" type="slidenum">
              <a:rPr lang="fa-IR" smtClean="0"/>
              <a:t>12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4453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A54BD-06B2-4F90-8822-D79DE294D1AB}" type="slidenum">
              <a:rPr lang="fa-IR" smtClean="0"/>
              <a:t>14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08379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/>
              <a:t>جدول</a:t>
            </a:r>
            <a:r>
              <a:rPr lang="fa-IR" baseline="0" dirty="0"/>
              <a:t> حداکثر درخواست خون در جراحی ها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A54BD-06B2-4F90-8822-D79DE294D1AB}" type="slidenum">
              <a:rPr lang="fa-IR" smtClean="0"/>
              <a:t>102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55190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0D4A6-436F-4CA9-A1F8-FA5FC970A8AF}" type="datetimeFigureOut">
              <a:rPr lang="fa-IR" smtClean="0"/>
              <a:t>01/15/1446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806C-1ED3-4090-9C6A-9359EAE0CAB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94958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0D4A6-436F-4CA9-A1F8-FA5FC970A8AF}" type="datetimeFigureOut">
              <a:rPr lang="fa-IR" smtClean="0"/>
              <a:t>01/15/1446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806C-1ED3-4090-9C6A-9359EAE0CAB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91628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0D4A6-436F-4CA9-A1F8-FA5FC970A8AF}" type="datetimeFigureOut">
              <a:rPr lang="fa-IR" smtClean="0"/>
              <a:t>01/15/1446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806C-1ED3-4090-9C6A-9359EAE0CAB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31496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0D4A6-436F-4CA9-A1F8-FA5FC970A8AF}" type="datetimeFigureOut">
              <a:rPr lang="fa-IR" smtClean="0"/>
              <a:t>01/15/1446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806C-1ED3-4090-9C6A-9359EAE0CAB1}" type="slidenum">
              <a:rPr lang="fa-IR" smtClean="0"/>
              <a:t>‹#›</a:t>
            </a:fld>
            <a:endParaRPr lang="fa-I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54481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0D4A6-436F-4CA9-A1F8-FA5FC970A8AF}" type="datetimeFigureOut">
              <a:rPr lang="fa-IR" smtClean="0"/>
              <a:t>01/15/1446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806C-1ED3-4090-9C6A-9359EAE0CAB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36585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0D4A6-436F-4CA9-A1F8-FA5FC970A8AF}" type="datetimeFigureOut">
              <a:rPr lang="fa-IR" smtClean="0"/>
              <a:t>01/15/1446</a:t>
            </a:fld>
            <a:endParaRPr lang="fa-I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806C-1ED3-4090-9C6A-9359EAE0CAB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88962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0D4A6-436F-4CA9-A1F8-FA5FC970A8AF}" type="datetimeFigureOut">
              <a:rPr lang="fa-IR" smtClean="0"/>
              <a:t>01/15/1446</a:t>
            </a:fld>
            <a:endParaRPr lang="fa-I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806C-1ED3-4090-9C6A-9359EAE0CAB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39249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0D4A6-436F-4CA9-A1F8-FA5FC970A8AF}" type="datetimeFigureOut">
              <a:rPr lang="fa-IR" smtClean="0"/>
              <a:t>01/15/1446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806C-1ED3-4090-9C6A-9359EAE0CAB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37594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0D4A6-436F-4CA9-A1F8-FA5FC970A8AF}" type="datetimeFigureOut">
              <a:rPr lang="fa-IR" smtClean="0"/>
              <a:t>01/15/1446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806C-1ED3-4090-9C6A-9359EAE0CAB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358525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880E-2D00-4B6D-932E-2B792F64DC9B}" type="datetimeFigureOut">
              <a:rPr lang="fa-IR" smtClean="0"/>
              <a:t>01/15/1446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D976F-D915-4191-A66F-8AF3511EE7D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987144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880E-2D00-4B6D-932E-2B792F64DC9B}" type="datetimeFigureOut">
              <a:rPr lang="fa-IR" smtClean="0"/>
              <a:t>01/15/1446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D976F-D915-4191-A66F-8AF3511EE7D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02932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0D4A6-436F-4CA9-A1F8-FA5FC970A8AF}" type="datetimeFigureOut">
              <a:rPr lang="fa-IR" smtClean="0"/>
              <a:t>01/15/1446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806C-1ED3-4090-9C6A-9359EAE0CAB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73713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880E-2D00-4B6D-932E-2B792F64DC9B}" type="datetimeFigureOut">
              <a:rPr lang="fa-IR" smtClean="0"/>
              <a:t>01/15/1446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D976F-D915-4191-A66F-8AF3511EE7D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63942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880E-2D00-4B6D-932E-2B792F64DC9B}" type="datetimeFigureOut">
              <a:rPr lang="fa-IR" smtClean="0"/>
              <a:t>01/15/1446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D976F-D915-4191-A66F-8AF3511EE7D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18134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880E-2D00-4B6D-932E-2B792F64DC9B}" type="datetimeFigureOut">
              <a:rPr lang="fa-IR" smtClean="0"/>
              <a:t>01/15/1446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D976F-D915-4191-A66F-8AF3511EE7D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187080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880E-2D00-4B6D-932E-2B792F64DC9B}" type="datetimeFigureOut">
              <a:rPr lang="fa-IR" smtClean="0"/>
              <a:t>01/15/1446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D976F-D915-4191-A66F-8AF3511EE7D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03623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880E-2D00-4B6D-932E-2B792F64DC9B}" type="datetimeFigureOut">
              <a:rPr lang="fa-IR" smtClean="0"/>
              <a:t>01/15/1446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D976F-D915-4191-A66F-8AF3511EE7D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141878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880E-2D00-4B6D-932E-2B792F64DC9B}" type="datetimeFigureOut">
              <a:rPr lang="fa-IR" smtClean="0"/>
              <a:t>01/15/1446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D976F-D915-4191-A66F-8AF3511EE7D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753118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880E-2D00-4B6D-932E-2B792F64DC9B}" type="datetimeFigureOut">
              <a:rPr lang="fa-IR" smtClean="0"/>
              <a:t>01/15/1446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D976F-D915-4191-A66F-8AF3511EE7D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806851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880E-2D00-4B6D-932E-2B792F64DC9B}" type="datetimeFigureOut">
              <a:rPr lang="fa-IR" smtClean="0"/>
              <a:t>01/15/1446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D976F-D915-4191-A66F-8AF3511EE7D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923861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880E-2D00-4B6D-932E-2B792F64DC9B}" type="datetimeFigureOut">
              <a:rPr lang="fa-IR" smtClean="0"/>
              <a:t>01/15/1446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D976F-D915-4191-A66F-8AF3511EE7D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60912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0D4A6-436F-4CA9-A1F8-FA5FC970A8AF}" type="datetimeFigureOut">
              <a:rPr lang="fa-IR" smtClean="0"/>
              <a:t>01/15/1446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806C-1ED3-4090-9C6A-9359EAE0CAB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765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0D4A6-436F-4CA9-A1F8-FA5FC970A8AF}" type="datetimeFigureOut">
              <a:rPr lang="fa-IR" smtClean="0"/>
              <a:t>01/15/1446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806C-1ED3-4090-9C6A-9359EAE0CAB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49293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0D4A6-436F-4CA9-A1F8-FA5FC970A8AF}" type="datetimeFigureOut">
              <a:rPr lang="fa-IR" smtClean="0"/>
              <a:t>01/15/1446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806C-1ED3-4090-9C6A-9359EAE0CAB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14166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0D4A6-436F-4CA9-A1F8-FA5FC970A8AF}" type="datetimeFigureOut">
              <a:rPr lang="fa-IR" smtClean="0"/>
              <a:t>01/15/1446</a:t>
            </a:fld>
            <a:endParaRPr lang="fa-I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806C-1ED3-4090-9C6A-9359EAE0CAB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46587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0D4A6-436F-4CA9-A1F8-FA5FC970A8AF}" type="datetimeFigureOut">
              <a:rPr lang="fa-IR" smtClean="0"/>
              <a:t>01/15/1446</a:t>
            </a:fld>
            <a:endParaRPr lang="fa-I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806C-1ED3-4090-9C6A-9359EAE0CAB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36699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0D4A6-436F-4CA9-A1F8-FA5FC970A8AF}" type="datetimeFigureOut">
              <a:rPr lang="fa-IR" smtClean="0"/>
              <a:t>01/15/1446</a:t>
            </a:fld>
            <a:endParaRPr lang="fa-I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806C-1ED3-4090-9C6A-9359EAE0CAB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00100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0D4A6-436F-4CA9-A1F8-FA5FC970A8AF}" type="datetimeFigureOut">
              <a:rPr lang="fa-IR" smtClean="0"/>
              <a:t>01/15/1446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806C-1ED3-4090-9C6A-9359EAE0CAB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154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010D4A6-436F-4CA9-A1F8-FA5FC970A8AF}" type="datetimeFigureOut">
              <a:rPr lang="fa-IR" smtClean="0"/>
              <a:t>01/15/1446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6806C-1ED3-4090-9C6A-9359EAE0CAB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360632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1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D880E-2D00-4B6D-932E-2B792F64DC9B}" type="datetimeFigureOut">
              <a:rPr lang="fa-IR" smtClean="0"/>
              <a:t>01/15/1446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D976F-D915-4191-A66F-8AF3511EE7D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72491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334" t="10401" r="11271" b="4349"/>
          <a:stretch/>
        </p:blipFill>
        <p:spPr>
          <a:xfrm>
            <a:off x="985337" y="524275"/>
            <a:ext cx="8995276" cy="580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3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Labeling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3200" dirty="0"/>
              <a:t>at least two independent </a:t>
            </a:r>
            <a:r>
              <a:rPr lang="en-US" sz="4000" b="1" dirty="0">
                <a:solidFill>
                  <a:srgbClr val="FF0000"/>
                </a:solidFill>
              </a:rPr>
              <a:t>patient identifiers</a:t>
            </a:r>
            <a:endParaRPr lang="en-US" sz="3200" b="1" dirty="0">
              <a:solidFill>
                <a:srgbClr val="FF0000"/>
              </a:solidFill>
            </a:endParaRPr>
          </a:p>
          <a:p>
            <a:pPr algn="l" rtl="0"/>
            <a:r>
              <a:rPr lang="en-US" sz="3200" dirty="0"/>
              <a:t>donor </a:t>
            </a:r>
            <a:r>
              <a:rPr lang="en-US" sz="4000" b="1" dirty="0"/>
              <a:t>unit number</a:t>
            </a:r>
            <a:endParaRPr lang="en-US" sz="3200" b="1" dirty="0"/>
          </a:p>
          <a:p>
            <a:pPr algn="l" rtl="0"/>
            <a:r>
              <a:rPr lang="en-US" sz="4000" b="1" dirty="0">
                <a:solidFill>
                  <a:srgbClr val="FF0000"/>
                </a:solidFill>
              </a:rPr>
              <a:t>compatibility test results</a:t>
            </a:r>
            <a:endParaRPr lang="fa-I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59896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so-called </a:t>
            </a:r>
            <a:r>
              <a:rPr lang="en-US" sz="4400" b="1" dirty="0">
                <a:solidFill>
                  <a:srgbClr val="FF0000"/>
                </a:solidFill>
              </a:rPr>
              <a:t>computer </a:t>
            </a:r>
            <a:r>
              <a:rPr lang="en-US" sz="4400" b="1" dirty="0" err="1">
                <a:solidFill>
                  <a:srgbClr val="FF0000"/>
                </a:solidFill>
              </a:rPr>
              <a:t>crossmatch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247900"/>
            <a:ext cx="8946541" cy="4000499"/>
          </a:xfrm>
        </p:spPr>
        <p:txBody>
          <a:bodyPr>
            <a:noAutofit/>
          </a:bodyPr>
          <a:lstStyle/>
          <a:p>
            <a:pPr algn="l" rtl="0"/>
            <a:r>
              <a:rPr lang="en-US" sz="3200" dirty="0"/>
              <a:t>An alternative for </a:t>
            </a:r>
            <a:r>
              <a:rPr lang="en-US" sz="3200" dirty="0" err="1"/>
              <a:t>ensurance</a:t>
            </a:r>
            <a:r>
              <a:rPr lang="en-US" sz="3200" dirty="0"/>
              <a:t> of ABO compatibility, 1990s</a:t>
            </a:r>
            <a:endParaRPr lang="en-US" sz="3200" i="1" dirty="0"/>
          </a:p>
          <a:p>
            <a:pPr algn="l" rtl="0"/>
            <a:r>
              <a:rPr lang="en-US" sz="3000" dirty="0"/>
              <a:t>at least two determinations of the recipient’s ABO group</a:t>
            </a:r>
          </a:p>
          <a:p>
            <a:pPr lvl="1" algn="l" rtl="0"/>
            <a:r>
              <a:rPr lang="en-US" sz="2800" dirty="0"/>
              <a:t>at least one on a current sample</a:t>
            </a:r>
          </a:p>
          <a:p>
            <a:pPr algn="l" rtl="0"/>
            <a:r>
              <a:rPr lang="en-US" sz="3000" dirty="0"/>
              <a:t>Computer system</a:t>
            </a:r>
          </a:p>
        </p:txBody>
      </p:sp>
    </p:spTree>
    <p:extLst>
      <p:ext uri="{BB962C8B-B14F-4D97-AF65-F5344CB8AC3E}">
        <p14:creationId xmlns:p14="http://schemas.microsoft.com/office/powerpoint/2010/main" val="62058615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394" y="365125"/>
            <a:ext cx="3272659" cy="5811838"/>
          </a:xfrm>
        </p:spPr>
        <p:txBody>
          <a:bodyPr/>
          <a:lstStyle/>
          <a:p>
            <a:pPr algn="ctr"/>
            <a:r>
              <a:rPr lang="en-US" sz="3200" dirty="0"/>
              <a:t>Requirements</a:t>
            </a:r>
            <a:r>
              <a:rPr lang="en-US" sz="3600" dirty="0"/>
              <a:t> for </a:t>
            </a:r>
            <a:r>
              <a:rPr lang="en-US" sz="2800" dirty="0"/>
              <a:t>Implementation</a:t>
            </a:r>
            <a:r>
              <a:rPr lang="en-US" sz="3600" dirty="0"/>
              <a:t> of the</a:t>
            </a:r>
            <a:br>
              <a:rPr lang="en-US" sz="3600" dirty="0"/>
            </a:br>
            <a:r>
              <a:rPr lang="en-US" sz="3600" dirty="0"/>
              <a:t>Electronic </a:t>
            </a:r>
            <a:r>
              <a:rPr lang="en-US" sz="3600" dirty="0" err="1"/>
              <a:t>Crossmatch</a:t>
            </a:r>
            <a:endParaRPr lang="fa-IR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257" y="365125"/>
            <a:ext cx="5932715" cy="597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2608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31582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i="1" dirty="0"/>
              <a:t>Preoperative </a:t>
            </a:r>
            <a:r>
              <a:rPr lang="en-US" i="1" dirty="0" err="1"/>
              <a:t>Crossmatch</a:t>
            </a:r>
            <a:r>
              <a:rPr lang="en-US" i="1" dirty="0"/>
              <a:t> Protocols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9212634" cy="4760911"/>
          </a:xfrm>
        </p:spPr>
        <p:txBody>
          <a:bodyPr>
            <a:normAutofit/>
          </a:bodyPr>
          <a:lstStyle/>
          <a:p>
            <a:pPr algn="l" rtl="0"/>
            <a:r>
              <a:rPr lang="en-US" sz="3200" dirty="0"/>
              <a:t>a </a:t>
            </a:r>
            <a:r>
              <a:rPr lang="en-US" sz="3200" b="1" dirty="0"/>
              <a:t>type and screen–only</a:t>
            </a:r>
            <a:r>
              <a:rPr lang="en-US" sz="3200" dirty="0"/>
              <a:t> protocol for elective surgical procedures that </a:t>
            </a:r>
            <a:r>
              <a:rPr lang="en-US" sz="4400" b="1" dirty="0">
                <a:solidFill>
                  <a:srgbClr val="FFFF00"/>
                </a:solidFill>
              </a:rPr>
              <a:t>do not routinely require </a:t>
            </a:r>
            <a:r>
              <a:rPr lang="en-US" sz="3200" dirty="0"/>
              <a:t>transfusion</a:t>
            </a:r>
          </a:p>
          <a:p>
            <a:pPr algn="l" rtl="0"/>
            <a:r>
              <a:rPr lang="en-US" sz="3200" dirty="0"/>
              <a:t>Blood orders for elective surgical procedures </a:t>
            </a:r>
            <a:r>
              <a:rPr lang="en-US" sz="4400" b="1" dirty="0">
                <a:solidFill>
                  <a:srgbClr val="FFFF00"/>
                </a:solidFill>
              </a:rPr>
              <a:t>requiring</a:t>
            </a:r>
            <a:r>
              <a:rPr lang="en-US" sz="3200" dirty="0"/>
              <a:t> transfusion are set at a level that reflects </a:t>
            </a:r>
            <a:r>
              <a:rPr lang="en-US" sz="3200" b="1" dirty="0">
                <a:solidFill>
                  <a:srgbClr val="FF0000"/>
                </a:solidFill>
              </a:rPr>
              <a:t>actual usage patterns </a:t>
            </a:r>
            <a:r>
              <a:rPr lang="en-US" sz="3200" dirty="0"/>
              <a:t>for a given operative procedure</a:t>
            </a:r>
          </a:p>
        </p:txBody>
      </p:sp>
    </p:spTree>
    <p:extLst>
      <p:ext uri="{BB962C8B-B14F-4D97-AF65-F5344CB8AC3E}">
        <p14:creationId xmlns:p14="http://schemas.microsoft.com/office/powerpoint/2010/main" val="104662437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7A62D-E2EF-401F-86A3-07A66BA48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periodic review &amp; revision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5C2BB-D62C-485A-9E8E-A416B5BD7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4000" b="1" dirty="0"/>
              <a:t>preoperative blood ordering guidelines</a:t>
            </a:r>
          </a:p>
          <a:p>
            <a:pPr algn="l" rtl="0"/>
            <a:r>
              <a:rPr lang="en-US" sz="4000" dirty="0"/>
              <a:t>maximum surgical blood order schedule</a:t>
            </a:r>
          </a:p>
          <a:p>
            <a:pPr algn="l" rtl="0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9985152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6002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sz="4400" b="1" i="1" dirty="0">
                <a:solidFill>
                  <a:srgbClr val="FF0000"/>
                </a:solidFill>
              </a:rPr>
              <a:t>Goals of </a:t>
            </a:r>
            <a:br>
              <a:rPr lang="en-US" sz="4400" b="1" i="1" dirty="0">
                <a:solidFill>
                  <a:srgbClr val="FF0000"/>
                </a:solidFill>
              </a:rPr>
            </a:br>
            <a:r>
              <a:rPr lang="en-US" sz="4400" b="1" i="1" dirty="0">
                <a:solidFill>
                  <a:srgbClr val="FF0000"/>
                </a:solidFill>
              </a:rPr>
              <a:t>Preoperative Protocols</a:t>
            </a:r>
            <a:endParaRPr lang="fa-IR" sz="44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495006"/>
            <a:ext cx="8946541" cy="3753393"/>
          </a:xfrm>
        </p:spPr>
        <p:txBody>
          <a:bodyPr>
            <a:normAutofit/>
          </a:bodyPr>
          <a:lstStyle/>
          <a:p>
            <a:pPr algn="l" rtl="0"/>
            <a:r>
              <a:rPr lang="en-US" sz="3600" dirty="0"/>
              <a:t>much more efficient blood inventory management</a:t>
            </a:r>
          </a:p>
          <a:p>
            <a:pPr lvl="1" algn="l" rtl="0"/>
            <a:r>
              <a:rPr lang="en-US" sz="3600" b="1" dirty="0">
                <a:solidFill>
                  <a:srgbClr val="FFFF00"/>
                </a:solidFill>
              </a:rPr>
              <a:t>reduction in the crossmatch/transfusion (C/T) ratio</a:t>
            </a:r>
          </a:p>
          <a:p>
            <a:pPr lvl="1" algn="l" rtl="0"/>
            <a:r>
              <a:rPr lang="en-US" sz="3600" b="1" dirty="0">
                <a:solidFill>
                  <a:srgbClr val="FFFF00"/>
                </a:solidFill>
              </a:rPr>
              <a:t>a minimal turnaround time</a:t>
            </a:r>
          </a:p>
        </p:txBody>
      </p:sp>
    </p:spTree>
    <p:extLst>
      <p:ext uri="{BB962C8B-B14F-4D97-AF65-F5344CB8AC3E}">
        <p14:creationId xmlns:p14="http://schemas.microsoft.com/office/powerpoint/2010/main" val="416481085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36700" y="1223963"/>
            <a:ext cx="9144000" cy="2387600"/>
          </a:xfrm>
        </p:spPr>
        <p:txBody>
          <a:bodyPr>
            <a:noAutofit/>
          </a:bodyPr>
          <a:lstStyle/>
          <a:p>
            <a:pPr rtl="0"/>
            <a:r>
              <a:rPr lang="en-US" sz="4000" dirty="0"/>
              <a:t>Some blood bank laboratories </a:t>
            </a:r>
            <a:r>
              <a:rPr lang="en-US" sz="4000" b="1" dirty="0">
                <a:solidFill>
                  <a:srgbClr val="FFFF00"/>
                </a:solidFill>
              </a:rPr>
              <a:t>still</a:t>
            </a:r>
            <a:r>
              <a:rPr lang="en-US" sz="4000" dirty="0"/>
              <a:t> choose to perform a full </a:t>
            </a:r>
            <a:r>
              <a:rPr lang="en-US" sz="4000" dirty="0" err="1"/>
              <a:t>antiglobulin</a:t>
            </a:r>
            <a:r>
              <a:rPr lang="en-US" sz="4000" dirty="0"/>
              <a:t> </a:t>
            </a:r>
            <a:r>
              <a:rPr lang="en-US" sz="4000" dirty="0" err="1"/>
              <a:t>crossmatch</a:t>
            </a:r>
            <a:r>
              <a:rPr lang="en-US" sz="4000" dirty="0"/>
              <a:t> for all transfusions,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3055" y="4002680"/>
            <a:ext cx="8825658" cy="1242420"/>
          </a:xfrm>
        </p:spPr>
        <p:txBody>
          <a:bodyPr>
            <a:noAutofit/>
          </a:bodyPr>
          <a:lstStyle/>
          <a:p>
            <a:pPr algn="ctr"/>
            <a:r>
              <a:rPr lang="en-US" sz="3200" b="1" cap="none" dirty="0">
                <a:solidFill>
                  <a:srgbClr val="FF0000"/>
                </a:solidFill>
              </a:rPr>
              <a:t>regardless of history and</a:t>
            </a:r>
          </a:p>
          <a:p>
            <a:pPr algn="ctr"/>
            <a:r>
              <a:rPr lang="en-US" sz="3200" b="1" cap="none" dirty="0">
                <a:solidFill>
                  <a:srgbClr val="FF0000"/>
                </a:solidFill>
              </a:rPr>
              <a:t> </a:t>
            </a:r>
            <a:r>
              <a:rPr lang="en-US" sz="3200" b="1" cap="none" dirty="0" err="1">
                <a:solidFill>
                  <a:srgbClr val="FF0000"/>
                </a:solidFill>
              </a:rPr>
              <a:t>pretransfusion</a:t>
            </a:r>
            <a:r>
              <a:rPr lang="en-US" sz="3200" b="1" cap="none" dirty="0">
                <a:solidFill>
                  <a:srgbClr val="FF0000"/>
                </a:solidFill>
              </a:rPr>
              <a:t> testing results</a:t>
            </a:r>
            <a:endParaRPr lang="fa-IR" sz="3200" b="1" cap="non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60048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2745377"/>
          </a:xfrm>
        </p:spPr>
        <p:txBody>
          <a:bodyPr/>
          <a:lstStyle/>
          <a:p>
            <a:r>
              <a:rPr lang="en-US" dirty="0"/>
              <a:t>Platelet Concentrates</a:t>
            </a:r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1242420"/>
          </a:xfrm>
        </p:spPr>
        <p:txBody>
          <a:bodyPr>
            <a:noAutofit/>
          </a:bodyPr>
          <a:lstStyle/>
          <a:p>
            <a:r>
              <a:rPr lang="en-US" sz="3600" dirty="0"/>
              <a:t>(PC ) (</a:t>
            </a:r>
            <a:r>
              <a:rPr lang="en-US" sz="3600" cap="none" dirty="0"/>
              <a:t>Random Donor Platelets</a:t>
            </a:r>
            <a:r>
              <a:rPr lang="en-US" sz="3600" dirty="0"/>
              <a:t>) </a:t>
            </a:r>
          </a:p>
          <a:p>
            <a:r>
              <a:rPr lang="en-US" sz="3600" dirty="0"/>
              <a:t>(S</a:t>
            </a:r>
            <a:r>
              <a:rPr lang="en-US" sz="3600" cap="none" dirty="0"/>
              <a:t>ingle Donor Platelets</a:t>
            </a:r>
            <a:r>
              <a:rPr lang="en-US" sz="3600" dirty="0"/>
              <a:t>) </a:t>
            </a:r>
            <a:endParaRPr lang="fa-IR" sz="3600" dirty="0"/>
          </a:p>
        </p:txBody>
      </p:sp>
    </p:spTree>
    <p:extLst>
      <p:ext uri="{BB962C8B-B14F-4D97-AF65-F5344CB8AC3E}">
        <p14:creationId xmlns:p14="http://schemas.microsoft.com/office/powerpoint/2010/main" val="152160272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9926" t="32500" r="24792" b="11914"/>
          <a:stretch/>
        </p:blipFill>
        <p:spPr>
          <a:xfrm>
            <a:off x="838200" y="1162594"/>
            <a:ext cx="4763981" cy="50143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100" y="221319"/>
            <a:ext cx="4712700" cy="595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9705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934F2-42F8-4B86-9DC4-23B6DF64E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3B4285-E24F-464D-B264-32A256E49B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10" y="357492"/>
            <a:ext cx="9646723" cy="6143015"/>
          </a:xfrm>
        </p:spPr>
      </p:pic>
    </p:spTree>
    <p:extLst>
      <p:ext uri="{BB962C8B-B14F-4D97-AF65-F5344CB8AC3E}">
        <p14:creationId xmlns:p14="http://schemas.microsoft.com/office/powerpoint/2010/main" val="19758021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875" t="18000" r="23021" b="14833"/>
          <a:stretch/>
        </p:blipFill>
        <p:spPr>
          <a:xfrm>
            <a:off x="2895600" y="452718"/>
            <a:ext cx="7154253" cy="599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63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FF0000"/>
                </a:solidFill>
              </a:rPr>
              <a:t>A</a:t>
            </a:r>
            <a:br>
              <a:rPr lang="en-US" sz="4400" b="1" dirty="0">
                <a:solidFill>
                  <a:srgbClr val="FF0000"/>
                </a:solidFill>
              </a:rPr>
            </a:br>
            <a:r>
              <a:rPr lang="en-US" sz="4400" b="1" dirty="0">
                <a:solidFill>
                  <a:srgbClr val="FF0000"/>
                </a:solidFill>
              </a:rPr>
              <a:t>physician’s order is required</a:t>
            </a:r>
            <a:r>
              <a:rPr lang="en-US" sz="4400" dirty="0"/>
              <a:t> to prepare, dispense, and administer blood</a:t>
            </a:r>
            <a:br>
              <a:rPr lang="en-US" sz="4400" dirty="0"/>
            </a:br>
            <a:r>
              <a:rPr lang="en-US" sz="4400" dirty="0"/>
              <a:t>components.</a:t>
            </a:r>
            <a:endParaRPr lang="fa-IR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59266687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600" t="19788" r="19944" b="50898"/>
          <a:stretch/>
        </p:blipFill>
        <p:spPr>
          <a:xfrm>
            <a:off x="646110" y="1396048"/>
            <a:ext cx="9404723" cy="334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8798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 antigens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511300"/>
            <a:ext cx="8946541" cy="4737099"/>
          </a:xfrm>
        </p:spPr>
        <p:txBody>
          <a:bodyPr>
            <a:noAutofit/>
          </a:bodyPr>
          <a:lstStyle/>
          <a:p>
            <a:pPr algn="l" rtl="0"/>
            <a:r>
              <a:rPr lang="en-US" sz="3200" dirty="0"/>
              <a:t>are not present on platelets; </a:t>
            </a:r>
            <a:r>
              <a:rPr lang="en-US" sz="3600" b="1" dirty="0">
                <a:solidFill>
                  <a:srgbClr val="FFFF00"/>
                </a:solidFill>
              </a:rPr>
              <a:t>contaminating RBCs </a:t>
            </a:r>
            <a:r>
              <a:rPr lang="en-US" sz="3600" dirty="0"/>
              <a:t>with Rh antigens </a:t>
            </a:r>
          </a:p>
          <a:p>
            <a:pPr lvl="1" algn="l" rtl="0"/>
            <a:r>
              <a:rPr lang="en-US" sz="2800" dirty="0"/>
              <a:t>(RD-PC have &lt;0.5ml RBC)</a:t>
            </a:r>
          </a:p>
          <a:p>
            <a:pPr lvl="1" algn="l" rtl="0"/>
            <a:r>
              <a:rPr lang="en-US" sz="2800" dirty="0"/>
              <a:t>(SD-PC have &lt;2ml) </a:t>
            </a:r>
          </a:p>
          <a:p>
            <a:pPr algn="l" rtl="0"/>
            <a:r>
              <a:rPr lang="en-US" sz="3600" dirty="0"/>
              <a:t>visibly apparent red cells can cause alloimmunization</a:t>
            </a:r>
          </a:p>
          <a:p>
            <a:pPr algn="l" rtl="0"/>
            <a:r>
              <a:rPr lang="en-US" sz="3600" dirty="0"/>
              <a:t>Consider </a:t>
            </a:r>
            <a:r>
              <a:rPr lang="en-US" sz="3600" b="1" dirty="0">
                <a:solidFill>
                  <a:srgbClr val="FF0000"/>
                </a:solidFill>
              </a:rPr>
              <a:t>Rh prophylaxis </a:t>
            </a:r>
            <a:r>
              <a:rPr lang="en-US" sz="3600" dirty="0"/>
              <a:t>with Rh incompatibility in females</a:t>
            </a:r>
          </a:p>
        </p:txBody>
      </p:sp>
    </p:spTree>
    <p:extLst>
      <p:ext uri="{BB962C8B-B14F-4D97-AF65-F5344CB8AC3E}">
        <p14:creationId xmlns:p14="http://schemas.microsoft.com/office/powerpoint/2010/main" val="278415338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FF0000"/>
                </a:solidFill>
              </a:rPr>
              <a:t>ABO compatibility</a:t>
            </a:r>
            <a:br>
              <a:rPr lang="en-US" sz="4400" b="1" dirty="0">
                <a:solidFill>
                  <a:srgbClr val="FF0000"/>
                </a:solidFill>
              </a:rPr>
            </a:br>
            <a:endParaRPr lang="fa-IR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1422400"/>
            <a:ext cx="9970107" cy="5167947"/>
          </a:xfrm>
        </p:spPr>
        <p:txBody>
          <a:bodyPr>
            <a:normAutofit/>
          </a:bodyPr>
          <a:lstStyle/>
          <a:p>
            <a:pPr algn="l" rtl="0"/>
            <a:r>
              <a:rPr lang="en-US" sz="4400" b="1" dirty="0"/>
              <a:t>plasma compatibility in non–ABO-identical</a:t>
            </a:r>
          </a:p>
          <a:p>
            <a:pPr algn="l" rtl="0"/>
            <a:r>
              <a:rPr lang="en-US" sz="3600" dirty="0"/>
              <a:t>ABO antigens are expressed weakly on platelets</a:t>
            </a:r>
          </a:p>
          <a:p>
            <a:pPr algn="l" rtl="0"/>
            <a:r>
              <a:rPr lang="en-US" sz="3600" dirty="0"/>
              <a:t>ABO incompatible platelets may result in </a:t>
            </a:r>
            <a:r>
              <a:rPr lang="en-US" sz="3600" b="1" dirty="0">
                <a:solidFill>
                  <a:srgbClr val="FFFF00"/>
                </a:solidFill>
              </a:rPr>
              <a:t>lower posttransfusion survival</a:t>
            </a:r>
            <a:r>
              <a:rPr lang="en-US" sz="3600" dirty="0"/>
              <a:t>, usually not significant</a:t>
            </a:r>
          </a:p>
        </p:txBody>
      </p:sp>
    </p:spTree>
    <p:extLst>
      <p:ext uri="{BB962C8B-B14F-4D97-AF65-F5344CB8AC3E}">
        <p14:creationId xmlns:p14="http://schemas.microsoft.com/office/powerpoint/2010/main" val="260946431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FF0000"/>
                </a:solidFill>
              </a:rPr>
              <a:t>ABO compatibility</a:t>
            </a:r>
            <a:br>
              <a:rPr lang="en-US" sz="4400" b="1" dirty="0">
                <a:solidFill>
                  <a:srgbClr val="FF0000"/>
                </a:solidFill>
              </a:rPr>
            </a:br>
            <a:endParaRPr lang="fa-IR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1422400"/>
            <a:ext cx="9970107" cy="5167947"/>
          </a:xfrm>
        </p:spPr>
        <p:txBody>
          <a:bodyPr>
            <a:normAutofit/>
          </a:bodyPr>
          <a:lstStyle/>
          <a:p>
            <a:pPr algn="l" rtl="0"/>
            <a:r>
              <a:rPr lang="en-US" sz="4000" dirty="0"/>
              <a:t>Transfusion of high-titer </a:t>
            </a:r>
            <a:r>
              <a:rPr lang="en-US" sz="4000" b="1" dirty="0" err="1">
                <a:solidFill>
                  <a:srgbClr val="FFFF00"/>
                </a:solidFill>
              </a:rPr>
              <a:t>isohemagglutinins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/>
              <a:t>(&gt;1:200) in apheresis platelets can cause an </a:t>
            </a:r>
            <a:r>
              <a:rPr lang="en-US" sz="4000" b="1" dirty="0">
                <a:solidFill>
                  <a:srgbClr val="FF0000"/>
                </a:solidFill>
              </a:rPr>
              <a:t>acute hemolytic reaction</a:t>
            </a:r>
          </a:p>
          <a:p>
            <a:pPr lvl="1" algn="l" rtl="0"/>
            <a:r>
              <a:rPr lang="en-US" sz="3600" b="1" dirty="0"/>
              <a:t>high-titer</a:t>
            </a:r>
            <a:r>
              <a:rPr lang="en-US" sz="3600" dirty="0"/>
              <a:t> incompatible </a:t>
            </a:r>
            <a:r>
              <a:rPr lang="en-US" sz="3600" dirty="0" err="1"/>
              <a:t>aphresis</a:t>
            </a:r>
            <a:r>
              <a:rPr lang="en-US" sz="3600" dirty="0"/>
              <a:t> platelets are not transfused</a:t>
            </a:r>
          </a:p>
        </p:txBody>
      </p:sp>
    </p:spTree>
    <p:extLst>
      <p:ext uri="{BB962C8B-B14F-4D97-AF65-F5344CB8AC3E}">
        <p14:creationId xmlns:p14="http://schemas.microsoft.com/office/powerpoint/2010/main" val="308082653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FF0000"/>
                </a:solidFill>
              </a:rPr>
              <a:t>ABO compatibility</a:t>
            </a:r>
            <a:br>
              <a:rPr lang="en-US" sz="4400" b="1" dirty="0">
                <a:solidFill>
                  <a:srgbClr val="FF0000"/>
                </a:solidFill>
              </a:rPr>
            </a:br>
            <a:endParaRPr lang="fa-IR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1422400"/>
            <a:ext cx="9970107" cy="5167947"/>
          </a:xfrm>
        </p:spPr>
        <p:txBody>
          <a:bodyPr>
            <a:normAutofit/>
          </a:bodyPr>
          <a:lstStyle/>
          <a:p>
            <a:pPr algn="l" rtl="0"/>
            <a:r>
              <a:rPr lang="en-US" sz="4000" b="1" dirty="0"/>
              <a:t>neonates</a:t>
            </a:r>
            <a:r>
              <a:rPr lang="en-US" sz="4000" dirty="0"/>
              <a:t>, small blood volume, ABO incompatible plasma should be minimized </a:t>
            </a:r>
          </a:p>
          <a:p>
            <a:pPr marL="0" indent="0" algn="l" rtl="0">
              <a:buNone/>
            </a:pPr>
            <a:r>
              <a:rPr lang="en-US" sz="4000" dirty="0"/>
              <a:t>– ABO compatible platelets only</a:t>
            </a:r>
          </a:p>
          <a:p>
            <a:pPr marL="0" indent="0" algn="l" rtl="0">
              <a:buNone/>
            </a:pPr>
            <a:r>
              <a:rPr lang="en-US" sz="4000" dirty="0"/>
              <a:t>– or reduce the plasma</a:t>
            </a:r>
          </a:p>
        </p:txBody>
      </p:sp>
    </p:spTree>
    <p:extLst>
      <p:ext uri="{BB962C8B-B14F-4D97-AF65-F5344CB8AC3E}">
        <p14:creationId xmlns:p14="http://schemas.microsoft.com/office/powerpoint/2010/main" val="369392506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Fresh Frozen Plasma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a-IR" dirty="0"/>
              <a:t>پلاسمای تازه منجمد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6740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4749" t="17935" r="20380" b="11482"/>
          <a:stretch/>
        </p:blipFill>
        <p:spPr>
          <a:xfrm>
            <a:off x="3122023" y="452718"/>
            <a:ext cx="5409385" cy="581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86696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4820194"/>
            <a:ext cx="8946541" cy="1428205"/>
          </a:xfrm>
        </p:spPr>
        <p:txBody>
          <a:bodyPr/>
          <a:lstStyle/>
          <a:p>
            <a:r>
              <a:rPr lang="en-US" sz="3200" dirty="0"/>
              <a:t> </a:t>
            </a:r>
            <a:r>
              <a:rPr lang="fa-IR" sz="3200" dirty="0"/>
              <a:t>باید از طریق فیلتر استاندارد 260-170 میکرونی تزریق شود.</a:t>
            </a:r>
            <a:endParaRPr lang="en-US" sz="32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590" t="11682" r="16347" b="51654"/>
          <a:stretch/>
        </p:blipFill>
        <p:spPr>
          <a:xfrm>
            <a:off x="646139" y="1485071"/>
            <a:ext cx="9404665" cy="316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9993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AA53A-EFBF-4741-9943-F83C77D65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51F04-5108-411B-B67C-6307583AB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33493A-4B2C-441B-8EF1-F80FF14C5C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01" t="55762" r="53175" b="8889"/>
          <a:stretch/>
        </p:blipFill>
        <p:spPr>
          <a:xfrm>
            <a:off x="646112" y="2521131"/>
            <a:ext cx="4559070" cy="37272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6765D5-97CA-4A1D-94DC-719103EBDB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01" t="18286" r="53175" b="44238"/>
          <a:stretch/>
        </p:blipFill>
        <p:spPr>
          <a:xfrm>
            <a:off x="4981094" y="439973"/>
            <a:ext cx="5068757" cy="439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0551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519" t="18577" r="20133" b="32085"/>
          <a:stretch/>
        </p:blipFill>
        <p:spPr>
          <a:xfrm>
            <a:off x="646111" y="858652"/>
            <a:ext cx="9404723" cy="480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45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1A522-EF5A-43E2-9C84-488E976F3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26C41-2DBE-4C67-9ECD-C0C1F76A94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926E66-B5D8-4807-9290-3EA1DDAF80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54" t="18476" r="33413" b="11238"/>
          <a:stretch/>
        </p:blipFill>
        <p:spPr>
          <a:xfrm>
            <a:off x="5576582" y="424538"/>
            <a:ext cx="4093769" cy="58324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D9B05C-D976-4F1F-BD45-DF0AF69654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635" t="22285" r="33651" b="9329"/>
          <a:stretch/>
        </p:blipFill>
        <p:spPr>
          <a:xfrm>
            <a:off x="1103312" y="435922"/>
            <a:ext cx="4203409" cy="584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6697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2717"/>
            <a:ext cx="3187699" cy="5795681"/>
          </a:xfrm>
        </p:spPr>
        <p:txBody>
          <a:bodyPr/>
          <a:lstStyle/>
          <a:p>
            <a:r>
              <a:rPr lang="en-US" sz="4000" dirty="0"/>
              <a:t>Plasma has ABO antibodies, </a:t>
            </a:r>
            <a:r>
              <a:rPr lang="en-US" sz="2800" dirty="0"/>
              <a:t>so must be ABO compatible with recipient.</a:t>
            </a:r>
            <a:br>
              <a:rPr lang="en-US" sz="3200" dirty="0"/>
            </a:br>
            <a:br>
              <a:rPr lang="en-US" sz="3200" dirty="0"/>
            </a:br>
            <a:r>
              <a:rPr lang="en-US" sz="2800" b="1" dirty="0">
                <a:solidFill>
                  <a:srgbClr val="FF0000"/>
                </a:solidFill>
              </a:rPr>
              <a:t>Rh compatibility: </a:t>
            </a:r>
            <a:r>
              <a:rPr lang="en-US" sz="2800" dirty="0">
                <a:solidFill>
                  <a:srgbClr val="FF0000"/>
                </a:solidFill>
              </a:rPr>
              <a:t>Not an issue.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9685" t="24500" r="40729" b="18870"/>
          <a:stretch/>
        </p:blipFill>
        <p:spPr>
          <a:xfrm>
            <a:off x="3616596" y="531159"/>
            <a:ext cx="6482168" cy="579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23564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218" t="14077" r="18964" b="19545"/>
          <a:stretch/>
        </p:blipFill>
        <p:spPr>
          <a:xfrm>
            <a:off x="1129144" y="452718"/>
            <a:ext cx="8920709" cy="581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17759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err="1"/>
              <a:t>Cryo</a:t>
            </a:r>
            <a:r>
              <a:rPr lang="en-US" b="1" dirty="0"/>
              <a:t> precipitate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a-IR" dirty="0"/>
              <a:t>کرایوپرسیپیتات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05242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7"/>
            <a:ext cx="3582989" cy="5795681"/>
          </a:xfrm>
        </p:spPr>
        <p:txBody>
          <a:bodyPr/>
          <a:lstStyle/>
          <a:p>
            <a:r>
              <a:rPr lang="en-US" sz="2800" dirty="0" err="1"/>
              <a:t>Cryoprecipitated</a:t>
            </a:r>
            <a:r>
              <a:rPr lang="en-US" sz="2800" dirty="0"/>
              <a:t> Antihemophilic Factor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1216" t="17334" r="21042" b="16608"/>
          <a:stretch/>
        </p:blipFill>
        <p:spPr>
          <a:xfrm>
            <a:off x="4229100" y="452717"/>
            <a:ext cx="5820753" cy="611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9728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458" t="18000" r="14896" b="21666"/>
          <a:stretch/>
        </p:blipFill>
        <p:spPr>
          <a:xfrm>
            <a:off x="1005840" y="442446"/>
            <a:ext cx="9044013" cy="581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86298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3F6D9-AD43-4CF9-951B-A0007EDB7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E7DAE-EF34-4727-90A8-4D57B8C1F1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C769D3-5BD2-45D3-B799-AF0A48236B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78" t="20952" r="30199" b="12952"/>
          <a:stretch/>
        </p:blipFill>
        <p:spPr>
          <a:xfrm>
            <a:off x="1715936" y="465546"/>
            <a:ext cx="7721292" cy="584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150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US" dirty="0"/>
              <a:t>order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sz="4400" dirty="0"/>
              <a:t>• Type and screen</a:t>
            </a:r>
          </a:p>
          <a:p>
            <a:pPr marL="0" indent="0" algn="l" rtl="0">
              <a:buNone/>
            </a:pPr>
            <a:r>
              <a:rPr lang="en-US" sz="4400" dirty="0"/>
              <a:t>• </a:t>
            </a:r>
            <a:r>
              <a:rPr lang="en-US" sz="4400" dirty="0" err="1"/>
              <a:t>Crossmatch</a:t>
            </a:r>
            <a:r>
              <a:rPr lang="en-US" sz="4400" dirty="0"/>
              <a:t> red blood cells</a:t>
            </a:r>
          </a:p>
          <a:p>
            <a:pPr marL="0" indent="0" algn="l" rtl="0">
              <a:buNone/>
            </a:pPr>
            <a:r>
              <a:rPr lang="en-US" sz="4400" dirty="0"/>
              <a:t>• Special requests</a:t>
            </a:r>
          </a:p>
          <a:p>
            <a:pPr marL="0" indent="0" algn="l" rtl="0">
              <a:buNone/>
            </a:pPr>
            <a:r>
              <a:rPr lang="en-US" dirty="0"/>
              <a:t>- irradiation, CMV-negative, antigen-matched, etc.</a:t>
            </a:r>
          </a:p>
          <a:p>
            <a:pPr algn="l" rtl="0">
              <a:buFont typeface="Wingdings" panose="05000000000000000000" pitchFamily="2" charset="2"/>
              <a:buChar char="ü"/>
            </a:pPr>
            <a:r>
              <a:rPr lang="en-US" sz="4400" b="1" dirty="0">
                <a:solidFill>
                  <a:srgbClr val="FF0000"/>
                </a:solidFill>
              </a:rPr>
              <a:t>Oral orders </a:t>
            </a:r>
            <a:r>
              <a:rPr lang="en-US" dirty="0"/>
              <a:t>may be accepted</a:t>
            </a:r>
          </a:p>
          <a:p>
            <a:pPr lvl="1" algn="l" rtl="0">
              <a:buFont typeface="Wingdings" panose="05000000000000000000" pitchFamily="2" charset="2"/>
              <a:buChar char="ü"/>
            </a:pPr>
            <a:r>
              <a:rPr lang="en-US" dirty="0"/>
              <a:t>if followed by the written request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897267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1A522-EF5A-43E2-9C84-488E976F3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26C41-2DBE-4C67-9ECD-C0C1F76A94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926E66-B5D8-4807-9290-3EA1DDAF80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54" t="61725" r="33413" b="21828"/>
          <a:stretch/>
        </p:blipFill>
        <p:spPr>
          <a:xfrm>
            <a:off x="470503" y="1659061"/>
            <a:ext cx="10618185" cy="353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63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Pretransfusion Testing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853248"/>
            <a:ext cx="8946541" cy="4395151"/>
          </a:xfrm>
        </p:spPr>
        <p:txBody>
          <a:bodyPr>
            <a:noAutofit/>
          </a:bodyPr>
          <a:lstStyle/>
          <a:p>
            <a:pPr algn="l" rtl="0"/>
            <a:r>
              <a:rPr lang="en-US" sz="2800" dirty="0"/>
              <a:t>The most critical step is </a:t>
            </a:r>
            <a:r>
              <a:rPr lang="en-US" sz="4000" dirty="0"/>
              <a:t>proper collection and identification </a:t>
            </a:r>
            <a:r>
              <a:rPr lang="en-US" sz="2800" dirty="0"/>
              <a:t>of the recipient blood sample</a:t>
            </a:r>
          </a:p>
          <a:p>
            <a:pPr algn="l" rtl="0"/>
            <a:r>
              <a:rPr lang="en-US" sz="2800" dirty="0"/>
              <a:t>The most common cause of an acute hemolytic transfusion reaction is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misidentification</a:t>
            </a:r>
            <a:r>
              <a:rPr lang="en-US" sz="4000" b="1" dirty="0">
                <a:solidFill>
                  <a:srgbClr val="FF0000"/>
                </a:solidFill>
              </a:rPr>
              <a:t> of the sample</a:t>
            </a:r>
            <a:r>
              <a:rPr lang="en-US" sz="3200" b="1" dirty="0">
                <a:solidFill>
                  <a:srgbClr val="FF0000"/>
                </a:solidFill>
              </a:rPr>
              <a:t> or patient</a:t>
            </a:r>
            <a:endParaRPr lang="en-US" sz="2800" b="1" dirty="0">
              <a:solidFill>
                <a:srgbClr val="FF0000"/>
              </a:solidFill>
            </a:endParaRPr>
          </a:p>
          <a:p>
            <a:pPr algn="l" rtl="0"/>
            <a:r>
              <a:rPr lang="en-US" sz="2800" dirty="0"/>
              <a:t>policies and procedures</a:t>
            </a:r>
            <a:endParaRPr lang="fa-IR" sz="2800" dirty="0"/>
          </a:p>
        </p:txBody>
      </p:sp>
    </p:spTree>
    <p:extLst>
      <p:ext uri="{BB962C8B-B14F-4D97-AF65-F5344CB8AC3E}">
        <p14:creationId xmlns:p14="http://schemas.microsoft.com/office/powerpoint/2010/main" val="4036857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pretransfusion samples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658984"/>
            <a:ext cx="9190219" cy="4589416"/>
          </a:xfrm>
        </p:spPr>
        <p:txBody>
          <a:bodyPr>
            <a:no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</a:rPr>
              <a:t>should be </a:t>
            </a:r>
            <a:r>
              <a:rPr lang="en-US" sz="4000" b="1" dirty="0">
                <a:solidFill>
                  <a:srgbClr val="FF0000"/>
                </a:solidFill>
              </a:rPr>
              <a:t>labeled </a:t>
            </a:r>
          </a:p>
          <a:p>
            <a:pPr lvl="1" algn="l" rtl="0"/>
            <a:r>
              <a:rPr lang="en-US" sz="2200" dirty="0"/>
              <a:t>at the time of phlebotomy</a:t>
            </a:r>
          </a:p>
          <a:p>
            <a:pPr lvl="1" algn="l" rtl="0"/>
            <a:r>
              <a:rPr lang="en-US" sz="2200" dirty="0"/>
              <a:t>by comparison with the patient’s permanent identifier</a:t>
            </a:r>
          </a:p>
          <a:p>
            <a:pPr lvl="1" algn="l" rtl="0"/>
            <a:r>
              <a:rPr lang="en-US" sz="2200" dirty="0"/>
              <a:t>at least two unique identifiers</a:t>
            </a:r>
          </a:p>
          <a:p>
            <a:pPr lvl="1" algn="l" rtl="0"/>
            <a:r>
              <a:rPr lang="en-US" sz="2200" dirty="0"/>
              <a:t>The </a:t>
            </a:r>
            <a:r>
              <a:rPr lang="en-US" sz="3400" dirty="0"/>
              <a:t>date </a:t>
            </a:r>
            <a:r>
              <a:rPr lang="en-US" sz="2200" dirty="0"/>
              <a:t>of sample collection </a:t>
            </a:r>
          </a:p>
          <a:p>
            <a:pPr lvl="1" algn="l" rtl="0"/>
            <a:r>
              <a:rPr lang="en-US" sz="2200" dirty="0"/>
              <a:t>the identity of the </a:t>
            </a:r>
            <a:r>
              <a:rPr lang="en-US" sz="3000" dirty="0"/>
              <a:t>phlebotomist</a:t>
            </a:r>
            <a:endParaRPr lang="en-US" sz="2200" dirty="0"/>
          </a:p>
          <a:p>
            <a:pPr algn="l" rtl="0"/>
            <a:r>
              <a:rPr lang="en-US" sz="2800" dirty="0">
                <a:solidFill>
                  <a:srgbClr val="FFFF00"/>
                </a:solidFill>
              </a:rPr>
              <a:t>when </a:t>
            </a:r>
            <a:r>
              <a:rPr lang="en-US" sz="2800" b="1" dirty="0">
                <a:solidFill>
                  <a:srgbClr val="FFFF00"/>
                </a:solidFill>
              </a:rPr>
              <a:t>the patient is unknown</a:t>
            </a:r>
            <a:r>
              <a:rPr lang="en-US" sz="2800" dirty="0"/>
              <a:t>, a unique identifier must be assigned, </a:t>
            </a:r>
            <a:r>
              <a:rPr lang="en-US" sz="2400" dirty="0"/>
              <a:t>throughout the course of transfusion</a:t>
            </a:r>
            <a:endParaRPr lang="fa-IR" sz="2800" dirty="0"/>
          </a:p>
        </p:txBody>
      </p:sp>
    </p:spTree>
    <p:extLst>
      <p:ext uri="{BB962C8B-B14F-4D97-AF65-F5344CB8AC3E}">
        <p14:creationId xmlns:p14="http://schemas.microsoft.com/office/powerpoint/2010/main" val="1330675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US" dirty="0"/>
              <a:t>phlebotomy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9240"/>
            <a:ext cx="10515600" cy="4637723"/>
          </a:xfrm>
        </p:spPr>
        <p:txBody>
          <a:bodyPr>
            <a:noAutofit/>
          </a:bodyPr>
          <a:lstStyle/>
          <a:p>
            <a:pPr algn="l" rtl="0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Transfusion request </a:t>
            </a:r>
            <a:r>
              <a:rPr lang="en-US" sz="2800" dirty="0"/>
              <a:t>and labeled patient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blood sample </a:t>
            </a:r>
            <a:r>
              <a:rPr lang="en-US" sz="2800" dirty="0"/>
              <a:t>must contain at least </a:t>
            </a:r>
            <a:r>
              <a:rPr lang="en-US" sz="3600" b="1" dirty="0">
                <a:solidFill>
                  <a:srgbClr val="FF0000"/>
                </a:solidFill>
              </a:rPr>
              <a:t>two pieces of independent identifying</a:t>
            </a:r>
            <a:endParaRPr lang="en-US" sz="2800" b="1" dirty="0">
              <a:solidFill>
                <a:srgbClr val="FF0000"/>
              </a:solidFill>
            </a:endParaRPr>
          </a:p>
          <a:p>
            <a:pPr lvl="1" algn="l" rtl="0"/>
            <a:r>
              <a:rPr lang="en-US" sz="2400" dirty="0"/>
              <a:t>information for patient (name, hospital number, date of birth)</a:t>
            </a:r>
          </a:p>
          <a:p>
            <a:pPr algn="l" rtl="0"/>
            <a:r>
              <a:rPr lang="en-US" sz="2800" dirty="0"/>
              <a:t>Mechanism to identify </a:t>
            </a:r>
            <a:r>
              <a:rPr lang="en-US" sz="3600" b="1" dirty="0"/>
              <a:t>the date of sample </a:t>
            </a:r>
            <a:r>
              <a:rPr lang="en-US" sz="2800" dirty="0"/>
              <a:t>and </a:t>
            </a:r>
            <a:r>
              <a:rPr lang="en-US" sz="3600" b="1" dirty="0"/>
              <a:t>the phlebotomist </a:t>
            </a:r>
            <a:r>
              <a:rPr lang="en-US" sz="2800" dirty="0"/>
              <a:t>(paper or electronic)</a:t>
            </a:r>
          </a:p>
          <a:p>
            <a:pPr algn="l" rtl="0"/>
            <a:r>
              <a:rPr lang="en-US" sz="2800" dirty="0"/>
              <a:t>Transfusion service will ensure that identifying information on the requisition and sample label are in </a:t>
            </a:r>
            <a:r>
              <a:rPr lang="en-US" sz="3600" b="1" dirty="0">
                <a:solidFill>
                  <a:srgbClr val="FF0000"/>
                </a:solidFill>
              </a:rPr>
              <a:t>agreement</a:t>
            </a:r>
            <a:endParaRPr lang="fa-I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145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584200"/>
            <a:ext cx="8946541" cy="5880100"/>
          </a:xfrm>
        </p:spPr>
        <p:txBody>
          <a:bodyPr>
            <a:noAutofit/>
          </a:bodyPr>
          <a:lstStyle/>
          <a:p>
            <a:pPr algn="l" rtl="0"/>
            <a:r>
              <a:rPr lang="en-US" sz="4000" dirty="0"/>
              <a:t>accurate identification of the component and the intended recipient is essential</a:t>
            </a:r>
          </a:p>
          <a:p>
            <a:pPr algn="l" rtl="0"/>
            <a:r>
              <a:rPr lang="en-US" sz="4000" dirty="0"/>
              <a:t>two unique recipient identifiers</a:t>
            </a:r>
          </a:p>
          <a:p>
            <a:pPr algn="l" rtl="0"/>
            <a:r>
              <a:rPr lang="en-US" sz="4000" dirty="0"/>
              <a:t>comparison with a permanent identifier</a:t>
            </a:r>
          </a:p>
          <a:p>
            <a:pPr algn="l" rtl="0"/>
            <a:r>
              <a:rPr lang="en-US" sz="4000" dirty="0"/>
              <a:t>unit identifier on the blood container</a:t>
            </a:r>
          </a:p>
        </p:txBody>
      </p:sp>
    </p:spTree>
    <p:extLst>
      <p:ext uri="{BB962C8B-B14F-4D97-AF65-F5344CB8AC3E}">
        <p14:creationId xmlns:p14="http://schemas.microsoft.com/office/powerpoint/2010/main" val="352372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6AE86-8284-47CE-88EC-3BD5542FF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29B49-09D5-4D52-8EE2-87182B70BD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5242A-D51C-4860-B4BF-60016D5374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41" t="19200" r="17545" b="25292"/>
          <a:stretch/>
        </p:blipFill>
        <p:spPr>
          <a:xfrm>
            <a:off x="635033" y="658522"/>
            <a:ext cx="9414820" cy="521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04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a-IR" b="1" dirty="0"/>
              <a:t>تست های سازگاری قبل از تزریق فرآورده های خونی</a:t>
            </a:r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09674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ED12A-1917-45F4-A45C-41CDA83AE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E28DC-902B-4C60-8B75-6D507ADC5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F06102-6CFB-420D-8419-42D45F0EE4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59" t="25333" r="33532" b="18667"/>
          <a:stretch/>
        </p:blipFill>
        <p:spPr>
          <a:xfrm>
            <a:off x="1707718" y="452718"/>
            <a:ext cx="7737727" cy="58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980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F8AC3-DFA7-4284-A5B5-53D3969DE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AF2E9-ED26-4D45-A70D-547E495772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A9B7C4-DFC3-4864-8C57-71A3EB1EB2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83" t="18286" r="17460" b="11429"/>
          <a:stretch/>
        </p:blipFill>
        <p:spPr>
          <a:xfrm>
            <a:off x="1413804" y="452718"/>
            <a:ext cx="8325556" cy="581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5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0"/>
            <a:r>
              <a:rPr lang="en-US" i="1" dirty="0"/>
              <a:t>Type of Sample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1" y="1423852"/>
            <a:ext cx="10222185" cy="4824548"/>
          </a:xfrm>
        </p:spPr>
        <p:txBody>
          <a:bodyPr>
            <a:noAutofit/>
          </a:bodyPr>
          <a:lstStyle/>
          <a:p>
            <a:pPr algn="l" rtl="0"/>
            <a:r>
              <a:rPr lang="en-US" sz="3600" b="1" dirty="0">
                <a:solidFill>
                  <a:srgbClr val="FF0000"/>
                </a:solidFill>
              </a:rPr>
              <a:t>serum</a:t>
            </a:r>
            <a:r>
              <a:rPr lang="en-US" sz="3600" dirty="0"/>
              <a:t> </a:t>
            </a:r>
            <a:r>
              <a:rPr lang="en-US" sz="2800" dirty="0"/>
              <a:t>has traditionally been the preferred specimen</a:t>
            </a:r>
          </a:p>
          <a:p>
            <a:pPr lvl="1" algn="l" rtl="0"/>
            <a:r>
              <a:rPr lang="en-US" sz="2400" dirty="0"/>
              <a:t>collected in </a:t>
            </a:r>
            <a:r>
              <a:rPr lang="en-US" sz="2400" dirty="0" err="1"/>
              <a:t>siliconized</a:t>
            </a:r>
            <a:r>
              <a:rPr lang="en-US" sz="2400" dirty="0"/>
              <a:t> plain tubes without serum separator gel</a:t>
            </a:r>
          </a:p>
          <a:p>
            <a:pPr algn="l" rtl="0"/>
            <a:r>
              <a:rPr lang="en-US" sz="3600" b="1" dirty="0"/>
              <a:t>plasma</a:t>
            </a:r>
            <a:r>
              <a:rPr lang="en-US" sz="3600" dirty="0"/>
              <a:t> </a:t>
            </a:r>
            <a:r>
              <a:rPr lang="en-US" sz="2800" dirty="0"/>
              <a:t>is increasingly used owing to newer testing technologies</a:t>
            </a:r>
          </a:p>
          <a:p>
            <a:pPr algn="l" rtl="0"/>
            <a:r>
              <a:rPr lang="en-US" sz="3600" b="1" dirty="0"/>
              <a:t>a specific type of sample </a:t>
            </a:r>
            <a:r>
              <a:rPr lang="en-US" sz="2800" dirty="0"/>
              <a:t>per manufacturer instructions</a:t>
            </a:r>
          </a:p>
          <a:p>
            <a:pPr lvl="1" algn="l" rtl="0"/>
            <a:r>
              <a:rPr lang="en-US" sz="2400" dirty="0"/>
              <a:t>gel column agglutination, </a:t>
            </a:r>
            <a:r>
              <a:rPr lang="en-US" sz="2400" dirty="0" err="1"/>
              <a:t>microtiter</a:t>
            </a:r>
            <a:r>
              <a:rPr lang="en-US" sz="2400" dirty="0"/>
              <a:t> plates, and automated testing systems</a:t>
            </a:r>
            <a:endParaRPr lang="fa-IR" sz="2400" dirty="0"/>
          </a:p>
        </p:txBody>
      </p:sp>
    </p:spTree>
    <p:extLst>
      <p:ext uri="{BB962C8B-B14F-4D97-AF65-F5344CB8AC3E}">
        <p14:creationId xmlns:p14="http://schemas.microsoft.com/office/powerpoint/2010/main" val="9419906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Technical Problems </a:t>
            </a:r>
            <a:r>
              <a:rPr lang="en-US" dirty="0"/>
              <a:t>with </a:t>
            </a:r>
            <a:r>
              <a:rPr lang="en-US" sz="5400" b="1" dirty="0"/>
              <a:t>plasma</a:t>
            </a:r>
            <a:r>
              <a:rPr lang="en-US" sz="5400" dirty="0"/>
              <a:t> </a:t>
            </a:r>
            <a:r>
              <a:rPr lang="en-US" dirty="0"/>
              <a:t>in AHG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3600" dirty="0"/>
              <a:t>small fibrin clots can </a:t>
            </a:r>
            <a:r>
              <a:rPr lang="en-US" sz="4800" b="1" dirty="0"/>
              <a:t>trap RBCs </a:t>
            </a:r>
            <a:r>
              <a:rPr lang="en-US" sz="3600" dirty="0"/>
              <a:t>and resemble agglutination</a:t>
            </a:r>
          </a:p>
          <a:p>
            <a:pPr algn="l" rtl="0"/>
            <a:r>
              <a:rPr lang="en-US" sz="3600" dirty="0"/>
              <a:t>Fibrin may </a:t>
            </a:r>
            <a:r>
              <a:rPr lang="en-US" sz="4800" b="1" dirty="0"/>
              <a:t>trap serum </a:t>
            </a:r>
            <a:r>
              <a:rPr lang="en-US" sz="3600" dirty="0"/>
              <a:t>and cause neutralization of AHG reagent</a:t>
            </a:r>
          </a:p>
          <a:p>
            <a:pPr algn="l" rtl="0"/>
            <a:r>
              <a:rPr lang="en-US" sz="3600" dirty="0"/>
              <a:t>High </a:t>
            </a:r>
            <a:r>
              <a:rPr lang="en-US" sz="4400" b="1" dirty="0"/>
              <a:t>fibrinogen</a:t>
            </a:r>
            <a:r>
              <a:rPr lang="en-US" sz="4400" dirty="0"/>
              <a:t> </a:t>
            </a:r>
            <a:r>
              <a:rPr lang="en-US" sz="3600" dirty="0"/>
              <a:t>levels can enhance </a:t>
            </a:r>
            <a:r>
              <a:rPr lang="en-US" sz="3600" dirty="0" err="1"/>
              <a:t>rouleaux</a:t>
            </a:r>
            <a:r>
              <a:rPr lang="en-US" sz="3600" dirty="0"/>
              <a:t> formation</a:t>
            </a:r>
            <a:endParaRPr lang="fa-IR" sz="3600" dirty="0"/>
          </a:p>
        </p:txBody>
      </p:sp>
    </p:spTree>
    <p:extLst>
      <p:ext uri="{BB962C8B-B14F-4D97-AF65-F5344CB8AC3E}">
        <p14:creationId xmlns:p14="http://schemas.microsoft.com/office/powerpoint/2010/main" val="31355970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US" i="1" dirty="0"/>
              <a:t>Appearance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384664"/>
            <a:ext cx="8946541" cy="4863736"/>
          </a:xfrm>
        </p:spPr>
        <p:txBody>
          <a:bodyPr>
            <a:noAutofit/>
          </a:bodyPr>
          <a:lstStyle/>
          <a:p>
            <a:pPr algn="l" rtl="0"/>
            <a:r>
              <a:rPr lang="en-US" sz="2400" dirty="0"/>
              <a:t>Most laboratories reject</a:t>
            </a:r>
            <a:r>
              <a:rPr lang="en-US" sz="1600" dirty="0"/>
              <a:t> </a:t>
            </a:r>
            <a:r>
              <a:rPr lang="en-US" sz="2400" dirty="0"/>
              <a:t>grossly </a:t>
            </a:r>
            <a:r>
              <a:rPr lang="en-US" sz="2800" b="1" dirty="0" err="1">
                <a:solidFill>
                  <a:srgbClr val="FF0000"/>
                </a:solidFill>
              </a:rPr>
              <a:t>hemolyzed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samples</a:t>
            </a:r>
          </a:p>
          <a:p>
            <a:pPr lvl="1" algn="l" rtl="0"/>
            <a:r>
              <a:rPr lang="en-US" sz="2800" b="1" dirty="0"/>
              <a:t>unless there is no other choice</a:t>
            </a:r>
          </a:p>
          <a:p>
            <a:pPr lvl="1" algn="l" rtl="0"/>
            <a:r>
              <a:rPr lang="en-US" sz="2000" dirty="0"/>
              <a:t>mask antibody-induced hemolysis, detectable in screening test </a:t>
            </a:r>
          </a:p>
          <a:p>
            <a:pPr algn="l" rtl="0"/>
            <a:r>
              <a:rPr lang="en-US" sz="2800" b="1" dirty="0" err="1">
                <a:solidFill>
                  <a:srgbClr val="FF0000"/>
                </a:solidFill>
              </a:rPr>
              <a:t>Lipemia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rarely cause difficulty</a:t>
            </a:r>
          </a:p>
          <a:p>
            <a:pPr lvl="1" algn="l" rtl="0"/>
            <a:r>
              <a:rPr lang="en-US" sz="2000" dirty="0"/>
              <a:t>not usually a cause for rejection</a:t>
            </a:r>
          </a:p>
          <a:p>
            <a:pPr algn="l" rtl="0"/>
            <a:r>
              <a:rPr lang="en-US" sz="2800" b="1" dirty="0"/>
              <a:t>additional</a:t>
            </a:r>
            <a:r>
              <a:rPr lang="en-US" sz="2800" dirty="0"/>
              <a:t> </a:t>
            </a:r>
            <a:r>
              <a:rPr lang="en-US" sz="2400" dirty="0"/>
              <a:t>specifications in Automated instruments</a:t>
            </a:r>
          </a:p>
          <a:p>
            <a:pPr lvl="1" algn="l" rtl="0"/>
            <a:r>
              <a:rPr lang="en-US" sz="2000" dirty="0"/>
              <a:t>grossly </a:t>
            </a:r>
            <a:r>
              <a:rPr lang="en-US" sz="2000" dirty="0" err="1"/>
              <a:t>hemolyzed</a:t>
            </a:r>
            <a:r>
              <a:rPr lang="en-US" sz="2000" dirty="0"/>
              <a:t> or </a:t>
            </a:r>
            <a:r>
              <a:rPr lang="en-US" sz="2000" dirty="0" err="1"/>
              <a:t>lipemic</a:t>
            </a:r>
            <a:r>
              <a:rPr lang="en-US" sz="2000" dirty="0"/>
              <a:t> sample can give false-positive readings with an automated gel technology instrument</a:t>
            </a:r>
            <a:endParaRPr lang="fa-IR" sz="2000" dirty="0"/>
          </a:p>
        </p:txBody>
      </p:sp>
    </p:spTree>
    <p:extLst>
      <p:ext uri="{BB962C8B-B14F-4D97-AF65-F5344CB8AC3E}">
        <p14:creationId xmlns:p14="http://schemas.microsoft.com/office/powerpoint/2010/main" val="18727721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i="1" dirty="0"/>
              <a:t>Age of Sample</a:t>
            </a:r>
            <a:br>
              <a:rPr lang="en-US" i="1" dirty="0"/>
            </a:br>
            <a:r>
              <a:rPr lang="en-US" sz="2400" dirty="0"/>
              <a:t>According to AABB Standards</a:t>
            </a:r>
            <a:endParaRPr lang="fa-IR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786311"/>
          </a:xfrm>
        </p:spPr>
        <p:txBody>
          <a:bodyPr>
            <a:normAutofit/>
          </a:bodyPr>
          <a:lstStyle/>
          <a:p>
            <a:pPr algn="l" rtl="0"/>
            <a:r>
              <a:rPr lang="en-US" sz="2800" dirty="0"/>
              <a:t>In elective surgery patients, </a:t>
            </a:r>
            <a:r>
              <a:rPr lang="en-US" sz="3200" dirty="0"/>
              <a:t>some facilities will extend </a:t>
            </a:r>
            <a:r>
              <a:rPr lang="en-US" sz="2800" dirty="0"/>
              <a:t>up to </a:t>
            </a:r>
            <a:r>
              <a:rPr lang="en-US" sz="4000" b="1" dirty="0">
                <a:solidFill>
                  <a:srgbClr val="FF0000"/>
                </a:solidFill>
              </a:rPr>
              <a:t>1 month </a:t>
            </a:r>
            <a:endParaRPr lang="en-US" sz="2800" b="1" dirty="0">
              <a:solidFill>
                <a:srgbClr val="FF0000"/>
              </a:solidFill>
            </a:endParaRPr>
          </a:p>
          <a:p>
            <a:pPr marL="514350" indent="-514350" algn="l" rtl="0">
              <a:buAutoNum type="arabicParenBoth"/>
            </a:pPr>
            <a:r>
              <a:rPr lang="en-US" sz="3600" dirty="0"/>
              <a:t> A negative antibody screen</a:t>
            </a:r>
          </a:p>
          <a:p>
            <a:pPr marL="514350" indent="-514350" algn="l" rtl="0">
              <a:buAutoNum type="arabicParenBoth"/>
            </a:pPr>
            <a:r>
              <a:rPr lang="en-US" sz="3600" dirty="0"/>
              <a:t> no history of clinically significant antibodies</a:t>
            </a:r>
          </a:p>
          <a:p>
            <a:pPr marL="514350" indent="-514350" algn="l" rtl="0">
              <a:buAutoNum type="arabicParenBoth"/>
            </a:pPr>
            <a:r>
              <a:rPr lang="en-US" sz="3600" dirty="0"/>
              <a:t> is not pregnant</a:t>
            </a:r>
          </a:p>
          <a:p>
            <a:pPr marL="514350" indent="-514350" algn="l" rtl="0">
              <a:buAutoNum type="arabicParenBoth"/>
            </a:pPr>
            <a:r>
              <a:rPr lang="en-US" sz="3600" dirty="0"/>
              <a:t> not been transfused within the preceding 3 months</a:t>
            </a:r>
          </a:p>
        </p:txBody>
      </p:sp>
    </p:spTree>
    <p:extLst>
      <p:ext uri="{BB962C8B-B14F-4D97-AF65-F5344CB8AC3E}">
        <p14:creationId xmlns:p14="http://schemas.microsoft.com/office/powerpoint/2010/main" val="14346022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Samples for pretransfusion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0901" y="1435100"/>
            <a:ext cx="10226402" cy="5016500"/>
          </a:xfrm>
        </p:spPr>
        <p:txBody>
          <a:bodyPr>
            <a:noAutofit/>
          </a:bodyPr>
          <a:lstStyle/>
          <a:p>
            <a:pPr algn="l" rtl="0"/>
            <a:r>
              <a:rPr lang="en-US" sz="3600" dirty="0"/>
              <a:t>should be collected </a:t>
            </a:r>
            <a:r>
              <a:rPr lang="en-US" sz="3600" b="1" dirty="0">
                <a:solidFill>
                  <a:srgbClr val="FFFF00"/>
                </a:solidFill>
              </a:rPr>
              <a:t>no more than 3 d</a:t>
            </a:r>
          </a:p>
          <a:p>
            <a:pPr lvl="1" algn="l" rtl="0"/>
            <a:r>
              <a:rPr lang="en-US" sz="2800" dirty="0"/>
              <a:t>unless the patient is not pregnant and not transfused within the preceding 3 m</a:t>
            </a:r>
          </a:p>
          <a:p>
            <a:pPr algn="l" rtl="0"/>
            <a:r>
              <a:rPr lang="en-US" sz="3600" dirty="0"/>
              <a:t>should be collected </a:t>
            </a:r>
            <a:r>
              <a:rPr lang="en-US" sz="3600" b="1" dirty="0">
                <a:solidFill>
                  <a:srgbClr val="FFFF00"/>
                </a:solidFill>
              </a:rPr>
              <a:t>no more than 1 d, </a:t>
            </a:r>
            <a:r>
              <a:rPr lang="en-US" sz="2800" dirty="0"/>
              <a:t>if the patient is transfused within the preceding 10 d</a:t>
            </a:r>
          </a:p>
          <a:p>
            <a:pPr algn="l" rtl="0"/>
            <a:r>
              <a:rPr lang="en-US" sz="2800" dirty="0"/>
              <a:t>admission </a:t>
            </a:r>
            <a:r>
              <a:rPr lang="en-US" sz="2800" b="1" dirty="0">
                <a:solidFill>
                  <a:srgbClr val="FFFF00"/>
                </a:solidFill>
              </a:rPr>
              <a:t>on the same day </a:t>
            </a:r>
            <a:r>
              <a:rPr lang="en-US" sz="2800" dirty="0"/>
              <a:t>as elective surgery</a:t>
            </a:r>
          </a:p>
          <a:p>
            <a:pPr lvl="1" algn="l" rtl="0"/>
            <a:r>
              <a:rPr lang="en-US" sz="2800" dirty="0"/>
              <a:t>may be collected during a preceding outpatient visit</a:t>
            </a:r>
          </a:p>
          <a:p>
            <a:pPr algn="l" rtl="0"/>
            <a:r>
              <a:rPr lang="en-US" sz="2800" dirty="0"/>
              <a:t>must be retained until 7 d </a:t>
            </a:r>
            <a:r>
              <a:rPr lang="en-US" sz="2400" dirty="0"/>
              <a:t>after each transfusion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827220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2425"/>
            <a:ext cx="10515600" cy="1325563"/>
          </a:xfrm>
        </p:spPr>
        <p:txBody>
          <a:bodyPr/>
          <a:lstStyle/>
          <a:p>
            <a:pPr algn="ctr"/>
            <a:r>
              <a:rPr lang="en-US" i="1" dirty="0"/>
              <a:t>Sample Storage</a:t>
            </a:r>
            <a:br>
              <a:rPr lang="en-US" sz="2800" i="1" dirty="0"/>
            </a:br>
            <a:r>
              <a:rPr lang="en-US" sz="2800" dirty="0"/>
              <a:t>According to AABB Standards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l" rtl="0"/>
            <a:r>
              <a:rPr lang="en-US" sz="4400" dirty="0"/>
              <a:t>be stored at </a:t>
            </a:r>
            <a:r>
              <a:rPr lang="en-US" sz="4800" b="1" dirty="0"/>
              <a:t>1-6° C for at least 7 days</a:t>
            </a:r>
            <a:endParaRPr lang="en-US" sz="4400" b="1" dirty="0"/>
          </a:p>
          <a:p>
            <a:pPr lvl="1" algn="l" rtl="0"/>
            <a:r>
              <a:rPr lang="en-US" sz="3200" dirty="0"/>
              <a:t>all </a:t>
            </a:r>
            <a:r>
              <a:rPr lang="en-US" sz="3200" dirty="0" err="1"/>
              <a:t>pretransfusion</a:t>
            </a:r>
            <a:r>
              <a:rPr lang="en-US" sz="3200" dirty="0"/>
              <a:t> </a:t>
            </a:r>
            <a:r>
              <a:rPr lang="en-US" sz="3600" b="1" dirty="0">
                <a:solidFill>
                  <a:srgbClr val="FF0000"/>
                </a:solidFill>
              </a:rPr>
              <a:t>samples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</a:p>
          <a:p>
            <a:pPr lvl="1" algn="l" rtl="0"/>
            <a:r>
              <a:rPr lang="en-US" sz="3200" dirty="0"/>
              <a:t>at least one segment from each of the </a:t>
            </a:r>
            <a:r>
              <a:rPr lang="en-US" sz="4000" b="1" dirty="0">
                <a:solidFill>
                  <a:srgbClr val="FF0000"/>
                </a:solidFill>
              </a:rPr>
              <a:t>donor units</a:t>
            </a:r>
            <a:endParaRPr lang="en-US" sz="3200" dirty="0">
              <a:solidFill>
                <a:srgbClr val="FF0000"/>
              </a:solidFill>
            </a:endParaRPr>
          </a:p>
          <a:p>
            <a:pPr algn="l" rtl="0"/>
            <a:r>
              <a:rPr lang="en-US" dirty="0"/>
              <a:t>to ensure that repeat or additional testing may be performed later</a:t>
            </a:r>
          </a:p>
          <a:p>
            <a:pPr algn="l" rtl="0"/>
            <a:r>
              <a:rPr lang="en-US" dirty="0"/>
              <a:t>if the patient experiences a </a:t>
            </a:r>
            <a:r>
              <a:rPr lang="en-US" sz="3600" b="1" dirty="0"/>
              <a:t>delayed hemolytic reaction or other adverse effect of transfusion</a:t>
            </a:r>
            <a:endParaRPr lang="fa-IR" b="1" dirty="0"/>
          </a:p>
        </p:txBody>
      </p:sp>
    </p:spTree>
    <p:extLst>
      <p:ext uri="{BB962C8B-B14F-4D97-AF65-F5344CB8AC3E}">
        <p14:creationId xmlns:p14="http://schemas.microsoft.com/office/powerpoint/2010/main" val="36120901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739FA-BCB1-4C45-9EAB-123691982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CA691-744D-4F6B-A36E-F9DF1C83C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A114A5-3DF5-4B51-857C-7B2BC1B487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11" t="25333" r="11150" b="19810"/>
          <a:stretch/>
        </p:blipFill>
        <p:spPr>
          <a:xfrm>
            <a:off x="874711" y="452718"/>
            <a:ext cx="8947522" cy="581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84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Routine pretransfusion tests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3" y="2286000"/>
            <a:ext cx="8713788" cy="3962399"/>
          </a:xfrm>
        </p:spPr>
        <p:txBody>
          <a:bodyPr>
            <a:noAutofit/>
          </a:bodyPr>
          <a:lstStyle/>
          <a:p>
            <a:pPr algn="l" rtl="0"/>
            <a:r>
              <a:rPr lang="en-US" sz="4400" dirty="0"/>
              <a:t>ABO and Rh (D) </a:t>
            </a:r>
            <a:r>
              <a:rPr lang="en-US" sz="4800" b="1" dirty="0">
                <a:solidFill>
                  <a:srgbClr val="FF0000"/>
                </a:solidFill>
              </a:rPr>
              <a:t>typing</a:t>
            </a:r>
            <a:endParaRPr lang="en-US" sz="4400" b="1" dirty="0">
              <a:solidFill>
                <a:srgbClr val="FF0000"/>
              </a:solidFill>
            </a:endParaRPr>
          </a:p>
          <a:p>
            <a:pPr algn="l" rtl="0"/>
            <a:r>
              <a:rPr lang="en-US" sz="4800" b="1" dirty="0">
                <a:solidFill>
                  <a:srgbClr val="FF0000"/>
                </a:solidFill>
              </a:rPr>
              <a:t>screening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400" dirty="0"/>
              <a:t>for unexpected red cell antibodies</a:t>
            </a:r>
          </a:p>
        </p:txBody>
      </p:sp>
    </p:spTree>
    <p:extLst>
      <p:ext uri="{BB962C8B-B14F-4D97-AF65-F5344CB8AC3E}">
        <p14:creationId xmlns:p14="http://schemas.microsoft.com/office/powerpoint/2010/main" val="361549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COMPATIBILITY TESTING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258797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Recipient testing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06880"/>
            <a:ext cx="10515600" cy="4663440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sz="3600" dirty="0"/>
              <a:t>• Clinically </a:t>
            </a:r>
            <a:r>
              <a:rPr lang="en-US" sz="4000" b="1" dirty="0"/>
              <a:t>significant antibodies</a:t>
            </a:r>
          </a:p>
          <a:p>
            <a:pPr lvl="1" algn="l" rtl="0"/>
            <a:r>
              <a:rPr lang="en-US" dirty="0"/>
              <a:t>Method must include 37° C incubation with conversion to antihuman globulin using reagent red cells that are not pooled</a:t>
            </a:r>
            <a:endParaRPr lang="fa-IR" dirty="0"/>
          </a:p>
          <a:p>
            <a:pPr marL="0" indent="0" algn="l" rtl="0">
              <a:buNone/>
            </a:pPr>
            <a:r>
              <a:rPr lang="en-US" sz="3600" dirty="0"/>
              <a:t>• Significant </a:t>
            </a:r>
            <a:r>
              <a:rPr lang="en-US" sz="4000" b="1" dirty="0"/>
              <a:t>adverse events </a:t>
            </a:r>
            <a:r>
              <a:rPr lang="en-US" sz="3600" dirty="0"/>
              <a:t>to transfusion</a:t>
            </a:r>
          </a:p>
          <a:p>
            <a:pPr marL="0" indent="0" algn="l" rtl="0">
              <a:buNone/>
            </a:pPr>
            <a:r>
              <a:rPr lang="en-US" sz="3600" dirty="0"/>
              <a:t>• Special transfusion </a:t>
            </a:r>
            <a:r>
              <a:rPr lang="en-US" sz="4000" b="1" dirty="0"/>
              <a:t>requirements</a:t>
            </a:r>
            <a:endParaRPr lang="en-US" sz="3600" b="1" dirty="0"/>
          </a:p>
          <a:p>
            <a:pPr marL="0" indent="0" algn="l" rtl="0">
              <a:buNone/>
            </a:pPr>
            <a:r>
              <a:rPr lang="en-US" sz="3600" dirty="0"/>
              <a:t>• Previous ABO group and Rh type</a:t>
            </a:r>
          </a:p>
          <a:p>
            <a:pPr marL="0" indent="0" algn="l" rtl="0">
              <a:buNone/>
            </a:pPr>
            <a:r>
              <a:rPr lang="en-US" sz="3600" dirty="0"/>
              <a:t>• </a:t>
            </a:r>
            <a:r>
              <a:rPr lang="en-US" sz="4000" b="1" dirty="0"/>
              <a:t>Difficulty</a:t>
            </a:r>
            <a:r>
              <a:rPr lang="en-US" sz="4000" dirty="0"/>
              <a:t> </a:t>
            </a:r>
            <a:r>
              <a:rPr lang="en-US" sz="3600" dirty="0"/>
              <a:t>in blood typing</a:t>
            </a:r>
          </a:p>
        </p:txBody>
      </p:sp>
    </p:spTree>
    <p:extLst>
      <p:ext uri="{BB962C8B-B14F-4D97-AF65-F5344CB8AC3E}">
        <p14:creationId xmlns:p14="http://schemas.microsoft.com/office/powerpoint/2010/main" val="23199420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ABO Grouping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/>
              <a:t>Antisera and reagent RBCs for ABO grouping are </a:t>
            </a:r>
            <a:r>
              <a:rPr lang="en-US" sz="3600" b="1" dirty="0"/>
              <a:t>standardized</a:t>
            </a:r>
            <a:r>
              <a:rPr lang="en-US" sz="3600" dirty="0"/>
              <a:t> </a:t>
            </a:r>
            <a:r>
              <a:rPr lang="en-US" dirty="0"/>
              <a:t>and readily available commercially</a:t>
            </a:r>
          </a:p>
          <a:p>
            <a:pPr algn="l" rtl="0"/>
            <a:r>
              <a:rPr lang="en-US" dirty="0"/>
              <a:t>Mostly use </a:t>
            </a:r>
            <a:r>
              <a:rPr lang="en-US" sz="3200" b="1" dirty="0"/>
              <a:t>monoclonal reagent antisera </a:t>
            </a:r>
            <a:r>
              <a:rPr lang="en-US" dirty="0"/>
              <a:t>derived from antibodies produced by </a:t>
            </a:r>
            <a:r>
              <a:rPr lang="en-US" dirty="0" err="1"/>
              <a:t>hybridoma</a:t>
            </a:r>
            <a:r>
              <a:rPr lang="en-US" dirty="0"/>
              <a:t> cell lines</a:t>
            </a:r>
          </a:p>
          <a:p>
            <a:pPr algn="l" rtl="0"/>
            <a:r>
              <a:rPr lang="en-US" dirty="0"/>
              <a:t>ABO grouping: forward type and back type</a:t>
            </a:r>
          </a:p>
          <a:p>
            <a:pPr lvl="1" algn="l" rtl="0"/>
            <a:r>
              <a:rPr lang="en-US" dirty="0"/>
              <a:t>an 3-5% RBC suspension tested with commercial anti-A and anti-B</a:t>
            </a:r>
          </a:p>
          <a:p>
            <a:pPr lvl="1" algn="l" rtl="0"/>
            <a:r>
              <a:rPr lang="en-US" dirty="0"/>
              <a:t>patient or donor serum is tested against reagent cells of known A1 and B</a:t>
            </a:r>
          </a:p>
          <a:p>
            <a:pPr algn="l" rtl="0"/>
            <a:r>
              <a:rPr lang="en-US" dirty="0"/>
              <a:t>At room temperature</a:t>
            </a:r>
          </a:p>
          <a:p>
            <a:pPr algn="l" rtl="0"/>
            <a:r>
              <a:rPr lang="en-US" dirty="0"/>
              <a:t>only an immediate-spin centrifugation step</a:t>
            </a:r>
          </a:p>
        </p:txBody>
      </p:sp>
    </p:spTree>
    <p:extLst>
      <p:ext uri="{BB962C8B-B14F-4D97-AF65-F5344CB8AC3E}">
        <p14:creationId xmlns:p14="http://schemas.microsoft.com/office/powerpoint/2010/main" val="1729060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dirty="0"/>
              <a:t>ABO Grouping of </a:t>
            </a:r>
            <a:r>
              <a:rPr lang="en-US" sz="6000" b="1" i="1" dirty="0"/>
              <a:t>Recipients</a:t>
            </a:r>
            <a:endParaRPr lang="fa-I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4400" b="1" dirty="0"/>
              <a:t>Every </a:t>
            </a:r>
            <a:r>
              <a:rPr lang="en-US" sz="4400" b="1" dirty="0" err="1"/>
              <a:t>pretransfusion</a:t>
            </a:r>
            <a:r>
              <a:rPr lang="en-US" sz="4400" b="1" dirty="0"/>
              <a:t> patient </a:t>
            </a:r>
            <a:r>
              <a:rPr lang="en-US" sz="3600" dirty="0"/>
              <a:t>blood specimen must also be tested for ABO group</a:t>
            </a:r>
          </a:p>
          <a:p>
            <a:pPr algn="l" rtl="0"/>
            <a:r>
              <a:rPr lang="en-US" sz="3600" dirty="0"/>
              <a:t>Both </a:t>
            </a:r>
            <a:r>
              <a:rPr lang="en-US" sz="4000" b="1" dirty="0"/>
              <a:t>cell and serum groupings </a:t>
            </a:r>
            <a:r>
              <a:rPr lang="en-US" sz="3600" dirty="0"/>
              <a:t>are required for initial ABO testing of all patient sample</a:t>
            </a:r>
          </a:p>
          <a:p>
            <a:pPr algn="l" rtl="0"/>
            <a:r>
              <a:rPr lang="en-US" sz="3600" dirty="0"/>
              <a:t>results should </a:t>
            </a:r>
            <a:r>
              <a:rPr lang="en-US" sz="4400" b="1" dirty="0"/>
              <a:t>agree with each other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806694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Interpretation is generally straightforward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Any </a:t>
            </a:r>
            <a:r>
              <a:rPr lang="en-US" sz="3600" b="1" dirty="0">
                <a:solidFill>
                  <a:srgbClr val="FF0000"/>
                </a:solidFill>
              </a:rPr>
              <a:t>discrepancy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/>
              <a:t>in current testing or </a:t>
            </a:r>
            <a:r>
              <a:rPr lang="en-US" sz="3600" b="1" dirty="0">
                <a:solidFill>
                  <a:srgbClr val="FF0000"/>
                </a:solidFill>
              </a:rPr>
              <a:t>disagreement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/>
              <a:t>with previous records must be resolved</a:t>
            </a:r>
            <a:endParaRPr lang="fa-IR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cap="none" dirty="0"/>
              <a:t>before </a:t>
            </a:r>
            <a:r>
              <a:rPr lang="en-US" cap="none" dirty="0" err="1"/>
              <a:t>pretransfusion</a:t>
            </a:r>
            <a:r>
              <a:rPr lang="en-US" cap="none" dirty="0"/>
              <a:t> testing can be concluded.</a:t>
            </a:r>
            <a:endParaRPr lang="fa-IR" cap="none" dirty="0"/>
          </a:p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8306144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1" y="1065711"/>
            <a:ext cx="9436262" cy="472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1651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dirty="0"/>
              <a:t>ABO Grouping Discrepancies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/>
              <a:t>If do not agree, </a:t>
            </a:r>
            <a:r>
              <a:rPr lang="en-US" sz="3600" b="1" dirty="0"/>
              <a:t>testing is repeated </a:t>
            </a:r>
            <a:r>
              <a:rPr lang="en-US" dirty="0"/>
              <a:t>to rule out any clerical or technical error</a:t>
            </a:r>
          </a:p>
          <a:p>
            <a:pPr algn="l" rtl="0"/>
            <a:r>
              <a:rPr lang="en-US" dirty="0"/>
              <a:t>If results still disagree, </a:t>
            </a:r>
            <a:r>
              <a:rPr lang="en-US" sz="3600" b="1" dirty="0"/>
              <a:t>an ABO discrepancy </a:t>
            </a:r>
            <a:r>
              <a:rPr lang="en-US" dirty="0"/>
              <a:t>is present </a:t>
            </a:r>
          </a:p>
          <a:p>
            <a:pPr algn="l" rtl="0"/>
            <a:r>
              <a:rPr lang="en-US" dirty="0"/>
              <a:t>owing to problems with the patient’s </a:t>
            </a:r>
            <a:r>
              <a:rPr lang="en-US" sz="3600" b="1" dirty="0">
                <a:solidFill>
                  <a:srgbClr val="FF0000"/>
                </a:solidFill>
              </a:rPr>
              <a:t>serum or cells </a:t>
            </a:r>
            <a:endParaRPr lang="en-US" dirty="0"/>
          </a:p>
          <a:p>
            <a:pPr algn="l" rtl="0"/>
            <a:r>
              <a:rPr lang="en-US" dirty="0"/>
              <a:t>must be </a:t>
            </a:r>
            <a:r>
              <a:rPr lang="en-US" sz="4000" b="1" dirty="0"/>
              <a:t>resolved</a:t>
            </a:r>
            <a:r>
              <a:rPr lang="en-US" sz="4000" dirty="0"/>
              <a:t> </a:t>
            </a:r>
            <a:r>
              <a:rPr lang="en-US" dirty="0"/>
              <a:t>before an ABO type can be confirmed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702000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1" y="869060"/>
            <a:ext cx="9404723" cy="511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75590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104900"/>
            <a:ext cx="8946541" cy="5143499"/>
          </a:xfrm>
        </p:spPr>
        <p:txBody>
          <a:bodyPr>
            <a:normAutofit fontScale="92500"/>
          </a:bodyPr>
          <a:lstStyle/>
          <a:p>
            <a:pPr algn="l" rtl="0"/>
            <a:r>
              <a:rPr lang="en-US" sz="4000" dirty="0"/>
              <a:t>in immunosuppressive disease or therapy </a:t>
            </a:r>
          </a:p>
          <a:p>
            <a:pPr lvl="1" algn="l" rtl="0"/>
            <a:r>
              <a:rPr lang="en-US" sz="3800" dirty="0"/>
              <a:t>may </a:t>
            </a:r>
            <a:r>
              <a:rPr lang="en-US" sz="4200" b="1" dirty="0">
                <a:solidFill>
                  <a:srgbClr val="FF0000"/>
                </a:solidFill>
              </a:rPr>
              <a:t>lack</a:t>
            </a:r>
            <a:r>
              <a:rPr lang="en-US" sz="4200" dirty="0">
                <a:solidFill>
                  <a:srgbClr val="FF0000"/>
                </a:solidFill>
              </a:rPr>
              <a:t> </a:t>
            </a:r>
            <a:r>
              <a:rPr lang="en-US" sz="3800" dirty="0"/>
              <a:t>expected </a:t>
            </a:r>
            <a:r>
              <a:rPr lang="en-US" sz="3800" dirty="0" err="1"/>
              <a:t>isohemagglutinins</a:t>
            </a:r>
            <a:endParaRPr lang="en-US" sz="3800" dirty="0"/>
          </a:p>
          <a:p>
            <a:pPr algn="l" rtl="0"/>
            <a:r>
              <a:rPr lang="en-US" sz="4000" dirty="0"/>
              <a:t>Newborns</a:t>
            </a:r>
          </a:p>
          <a:p>
            <a:pPr lvl="1" algn="l" rtl="0"/>
            <a:r>
              <a:rPr lang="en-US" sz="3800" dirty="0"/>
              <a:t>weak or absent </a:t>
            </a:r>
            <a:r>
              <a:rPr lang="en-US" sz="3800" dirty="0" err="1"/>
              <a:t>isohemagglutinins</a:t>
            </a:r>
            <a:r>
              <a:rPr lang="en-US" sz="3800" dirty="0"/>
              <a:t>, </a:t>
            </a:r>
            <a:r>
              <a:rPr lang="en-US" sz="3000" dirty="0"/>
              <a:t>may not be present until 6 m of age</a:t>
            </a:r>
          </a:p>
          <a:p>
            <a:pPr lvl="1" algn="l" rtl="0"/>
            <a:r>
              <a:rPr lang="en-US" sz="3800" dirty="0"/>
              <a:t>weakly expressed Rh(D) antigen</a:t>
            </a:r>
            <a:endParaRPr lang="fa-IR" sz="3800" dirty="0"/>
          </a:p>
        </p:txBody>
      </p:sp>
    </p:spTree>
    <p:extLst>
      <p:ext uri="{BB962C8B-B14F-4D97-AF65-F5344CB8AC3E}">
        <p14:creationId xmlns:p14="http://schemas.microsoft.com/office/powerpoint/2010/main" val="40330104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026" name="Picture 2" descr="C:\Users\Novin Pendar\Desktop\ABO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4" y="944880"/>
            <a:ext cx="11835534" cy="499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1177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Recently transfused patients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4000" dirty="0"/>
              <a:t>may show </a:t>
            </a:r>
            <a:r>
              <a:rPr lang="en-US" sz="4400" b="1" dirty="0">
                <a:solidFill>
                  <a:srgbClr val="FF0000"/>
                </a:solidFill>
              </a:rPr>
              <a:t>a mixture </a:t>
            </a:r>
            <a:r>
              <a:rPr lang="en-US" sz="4000" dirty="0"/>
              <a:t>of circulating red cells</a:t>
            </a:r>
          </a:p>
          <a:p>
            <a:pPr lvl="1" algn="l" rtl="0"/>
            <a:r>
              <a:rPr lang="en-US" sz="2800" dirty="0"/>
              <a:t>if they have not received ABO-identical units</a:t>
            </a:r>
          </a:p>
          <a:p>
            <a:pPr algn="l" rtl="0"/>
            <a:r>
              <a:rPr lang="en-US" sz="3200" dirty="0"/>
              <a:t>transfusion of platelet concentrates or immunoglobulins</a:t>
            </a:r>
            <a:endParaRPr lang="en-US" sz="3000" dirty="0"/>
          </a:p>
          <a:p>
            <a:pPr lvl="1" algn="l" rtl="0"/>
            <a:r>
              <a:rPr lang="en-US" sz="2800" b="1" dirty="0">
                <a:solidFill>
                  <a:srgbClr val="FF0000"/>
                </a:solidFill>
              </a:rPr>
              <a:t>Unexpected red cell antibodies </a:t>
            </a:r>
            <a:r>
              <a:rPr lang="en-US" sz="2400" dirty="0"/>
              <a:t>can be acquired passively</a:t>
            </a:r>
            <a:endParaRPr lang="fa-IR" sz="2400" dirty="0"/>
          </a:p>
        </p:txBody>
      </p:sp>
    </p:spTree>
    <p:extLst>
      <p:ext uri="{BB962C8B-B14F-4D97-AF65-F5344CB8AC3E}">
        <p14:creationId xmlns:p14="http://schemas.microsoft.com/office/powerpoint/2010/main" val="381280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COMPATIBILITY TESTING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n-US" dirty="0"/>
              <a:t>the serologic </a:t>
            </a:r>
            <a:r>
              <a:rPr lang="en-US" dirty="0" err="1"/>
              <a:t>crossmatch</a:t>
            </a:r>
            <a:r>
              <a:rPr lang="en-US" dirty="0"/>
              <a:t> test</a:t>
            </a:r>
          </a:p>
          <a:p>
            <a:pPr algn="l" rtl="0"/>
            <a:r>
              <a:rPr lang="en-US" sz="3600" dirty="0">
                <a:solidFill>
                  <a:srgbClr val="FF0000"/>
                </a:solidFill>
              </a:rPr>
              <a:t>an entire quality process </a:t>
            </a:r>
            <a:r>
              <a:rPr lang="en-US" dirty="0"/>
              <a:t>composed of many procedures designed to provide the safest blood product possible for the recipient</a:t>
            </a:r>
          </a:p>
          <a:p>
            <a:pPr algn="l" rtl="0"/>
            <a:r>
              <a:rPr lang="en-US" sz="4000" b="1" dirty="0"/>
              <a:t>proper record keeping</a:t>
            </a:r>
          </a:p>
          <a:p>
            <a:pPr algn="l" rtl="0"/>
            <a:r>
              <a:rPr lang="en-US" sz="4000" b="1" dirty="0"/>
              <a:t>Accurate donor and recipient identification</a:t>
            </a:r>
          </a:p>
          <a:p>
            <a:pPr algn="l" rtl="0"/>
            <a:r>
              <a:rPr lang="en-US" sz="4000" b="1" dirty="0"/>
              <a:t>actual serologic testing of the recipient specimen</a:t>
            </a:r>
            <a:endParaRPr lang="fa-IR" sz="4000" b="1" dirty="0"/>
          </a:p>
        </p:txBody>
      </p:sp>
    </p:spTree>
    <p:extLst>
      <p:ext uri="{BB962C8B-B14F-4D97-AF65-F5344CB8AC3E}">
        <p14:creationId xmlns:p14="http://schemas.microsoft.com/office/powerpoint/2010/main" val="31324121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blood type cannot be concluded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3200" dirty="0"/>
              <a:t>In urgent situations</a:t>
            </a:r>
          </a:p>
          <a:p>
            <a:pPr algn="l" rtl="0"/>
            <a:r>
              <a:rPr lang="en-US" sz="4000" b="1" dirty="0">
                <a:solidFill>
                  <a:srgbClr val="FF0000"/>
                </a:solidFill>
              </a:rPr>
              <a:t>group O red cells and group AB plasma </a:t>
            </a:r>
            <a:r>
              <a:rPr lang="en-US" sz="3200" dirty="0"/>
              <a:t>is usually safe</a:t>
            </a:r>
          </a:p>
        </p:txBody>
      </p:sp>
    </p:spTree>
    <p:extLst>
      <p:ext uri="{BB962C8B-B14F-4D97-AF65-F5344CB8AC3E}">
        <p14:creationId xmlns:p14="http://schemas.microsoft.com/office/powerpoint/2010/main" val="2248468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E5DA5-E959-4026-9282-D95CFFF27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Blood bank arrangements: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75176-F0C4-4CE5-849A-CDB495A86D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/>
              <a:t>The degree of urgency for transfusion should be accurately conveyed to the blood bank:</a:t>
            </a:r>
          </a:p>
          <a:p>
            <a:pPr marL="0" indent="0" algn="l" rtl="0">
              <a:buNone/>
            </a:pPr>
            <a:r>
              <a:rPr lang="en-US" sz="4400" dirty="0"/>
              <a:t>1. Routine technique</a:t>
            </a:r>
          </a:p>
          <a:p>
            <a:pPr marL="0" indent="0" algn="l" rtl="0">
              <a:buNone/>
            </a:pPr>
            <a:r>
              <a:rPr lang="en-US" sz="4400" dirty="0"/>
              <a:t>2. the blood is required urgently</a:t>
            </a:r>
          </a:p>
          <a:p>
            <a:pPr marL="0" indent="0" algn="l" rtl="0">
              <a:buNone/>
            </a:pPr>
            <a:r>
              <a:rPr lang="en-US" sz="4400" dirty="0"/>
              <a:t>3. very urgent cases </a:t>
            </a:r>
          </a:p>
          <a:p>
            <a:pPr marL="0" indent="0" algn="l" rtl="0">
              <a:buNone/>
            </a:pPr>
            <a:r>
              <a:rPr lang="en-US" sz="4400" dirty="0"/>
              <a:t>4. extreme urgent situation</a:t>
            </a:r>
          </a:p>
          <a:p>
            <a:pPr marL="0" indent="0" algn="l" rtl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7373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284E5-E34C-42D8-A289-D0D3B600B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1. Routine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C7CC3-C5FE-4776-A5B9-4E4E7FDBF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 rtl="0"/>
            <a:r>
              <a:rPr lang="en-US" sz="3600" dirty="0"/>
              <a:t>ABO and Rh(D) grouping</a:t>
            </a:r>
          </a:p>
          <a:p>
            <a:pPr algn="l" rtl="0"/>
            <a:r>
              <a:rPr lang="en-US" sz="3600" dirty="0"/>
              <a:t>antibody screening </a:t>
            </a:r>
          </a:p>
          <a:p>
            <a:pPr algn="l" rtl="0"/>
            <a:r>
              <a:rPr lang="en-US" sz="3600" dirty="0"/>
              <a:t>cross-matching by saline and </a:t>
            </a:r>
            <a:r>
              <a:rPr lang="en-US" sz="3600" dirty="0" err="1"/>
              <a:t>Coombs'</a:t>
            </a:r>
            <a:r>
              <a:rPr lang="en-US" sz="3600" dirty="0"/>
              <a:t> technique</a:t>
            </a:r>
          </a:p>
          <a:p>
            <a:pPr algn="l" rtl="0"/>
            <a:endParaRPr lang="en-US" sz="3600" dirty="0"/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sz="6000" dirty="0">
                <a:solidFill>
                  <a:srgbClr val="FF0000"/>
                </a:solidFill>
              </a:rPr>
              <a:t>take about 3 hours</a:t>
            </a:r>
          </a:p>
        </p:txBody>
      </p:sp>
    </p:spTree>
    <p:extLst>
      <p:ext uri="{BB962C8B-B14F-4D97-AF65-F5344CB8AC3E}">
        <p14:creationId xmlns:p14="http://schemas.microsoft.com/office/powerpoint/2010/main" val="36925347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7E201-5E8B-4A07-9798-A3A547E96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2. the blood is required urgently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D336-7289-4A10-9650-5CD0DDF407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9856425" cy="4195481"/>
          </a:xfrm>
        </p:spPr>
        <p:txBody>
          <a:bodyPr>
            <a:normAutofit/>
          </a:bodyPr>
          <a:lstStyle/>
          <a:p>
            <a:pPr algn="l" rtl="0"/>
            <a:r>
              <a:rPr lang="en-US" sz="3600" dirty="0"/>
              <a:t>ABO and Rh (D) typing</a:t>
            </a:r>
          </a:p>
          <a:p>
            <a:pPr algn="l" rtl="0"/>
            <a:r>
              <a:rPr lang="en-US" sz="3600" dirty="0"/>
              <a:t>cross-matching by saline spin technique or LISS method</a:t>
            </a:r>
          </a:p>
          <a:p>
            <a:pPr algn="l" rtl="0"/>
            <a:endParaRPr lang="en-US" dirty="0"/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sz="4400" b="1" dirty="0">
                <a:solidFill>
                  <a:srgbClr val="FF0000"/>
                </a:solidFill>
              </a:rPr>
              <a:t>the time of requirement </a:t>
            </a:r>
            <a:r>
              <a:rPr lang="en-US" sz="4000" dirty="0"/>
              <a:t>should be mentioned on the requisition form</a:t>
            </a:r>
          </a:p>
        </p:txBody>
      </p:sp>
    </p:spTree>
    <p:extLst>
      <p:ext uri="{BB962C8B-B14F-4D97-AF65-F5344CB8AC3E}">
        <p14:creationId xmlns:p14="http://schemas.microsoft.com/office/powerpoint/2010/main" val="31500322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852408"/>
            <a:ext cx="9144000" cy="3115158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documentation of </a:t>
            </a:r>
            <a:br>
              <a:rPr lang="en-US" sz="5400" b="1" dirty="0">
                <a:solidFill>
                  <a:srgbClr val="FF0000"/>
                </a:solidFill>
              </a:rPr>
            </a:br>
            <a:r>
              <a:rPr lang="en-US" sz="5400" b="1" dirty="0">
                <a:solidFill>
                  <a:srgbClr val="FF0000"/>
                </a:solidFill>
              </a:rPr>
              <a:t>the medical order</a:t>
            </a:r>
            <a:r>
              <a:rPr lang="en-US" sz="4400" dirty="0"/>
              <a:t> </a:t>
            </a:r>
            <a:br>
              <a:rPr lang="en-US" sz="4400" dirty="0"/>
            </a:br>
            <a:r>
              <a:rPr lang="en-US" sz="4400" dirty="0"/>
              <a:t>for emergency release </a:t>
            </a:r>
            <a:br>
              <a:rPr lang="en-US" sz="4400" dirty="0"/>
            </a:br>
            <a:r>
              <a:rPr lang="en-US" sz="4400" dirty="0"/>
              <a:t>of blood components</a:t>
            </a:r>
            <a:endParaRPr lang="fa-IR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510006"/>
            <a:ext cx="9144000" cy="747793"/>
          </a:xfrm>
        </p:spPr>
        <p:txBody>
          <a:bodyPr/>
          <a:lstStyle/>
          <a:p>
            <a:r>
              <a:rPr lang="en-US" dirty="0"/>
              <a:t>should be obtained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7783965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96001"/>
            <a:ext cx="4888493" cy="6517992"/>
          </a:xfrm>
        </p:spPr>
      </p:pic>
    </p:spTree>
    <p:extLst>
      <p:ext uri="{BB962C8B-B14F-4D97-AF65-F5344CB8AC3E}">
        <p14:creationId xmlns:p14="http://schemas.microsoft.com/office/powerpoint/2010/main" val="7801565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7" b="32862"/>
          <a:stretch/>
        </p:blipFill>
        <p:spPr>
          <a:xfrm>
            <a:off x="332595" y="810867"/>
            <a:ext cx="11526810" cy="5236265"/>
          </a:xfrm>
        </p:spPr>
      </p:pic>
    </p:spTree>
    <p:extLst>
      <p:ext uri="{BB962C8B-B14F-4D97-AF65-F5344CB8AC3E}">
        <p14:creationId xmlns:p14="http://schemas.microsoft.com/office/powerpoint/2010/main" val="2047263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CDBEC-9881-4363-8804-CE71968E7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3. very urgent cases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B9114-D7D2-42B9-B90E-B7B4B9C18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1" y="2052918"/>
            <a:ext cx="10457317" cy="4195481"/>
          </a:xfrm>
        </p:spPr>
        <p:txBody>
          <a:bodyPr>
            <a:normAutofit/>
          </a:bodyPr>
          <a:lstStyle/>
          <a:p>
            <a:pPr algn="l" rtl="0"/>
            <a:r>
              <a:rPr lang="en-US" sz="3600" dirty="0"/>
              <a:t>ABO and Rh (D) typing</a:t>
            </a:r>
          </a:p>
          <a:p>
            <a:pPr algn="l" rtl="0"/>
            <a:r>
              <a:rPr lang="en-US" sz="3600" dirty="0"/>
              <a:t>uncross-matched red cells of the same group</a:t>
            </a:r>
          </a:p>
          <a:p>
            <a:pPr algn="l" rtl="0"/>
            <a:r>
              <a:rPr lang="en-US" sz="3200" dirty="0"/>
              <a:t>Subsequently the cross-matching is done by saline spin tube method or by LISS technique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sz="4000" b="1" dirty="0">
                <a:solidFill>
                  <a:srgbClr val="FF0000"/>
                </a:solidFill>
              </a:rPr>
              <a:t>with the concurrence of clinicians</a:t>
            </a:r>
          </a:p>
        </p:txBody>
      </p:sp>
    </p:spTree>
    <p:extLst>
      <p:ext uri="{BB962C8B-B14F-4D97-AF65-F5344CB8AC3E}">
        <p14:creationId xmlns:p14="http://schemas.microsoft.com/office/powerpoint/2010/main" val="40254585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emergency release of</a:t>
            </a:r>
            <a:br>
              <a:rPr lang="en-US" dirty="0"/>
            </a:br>
            <a:r>
              <a:rPr lang="en-US" dirty="0"/>
              <a:t> blood components 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730137"/>
            <a:ext cx="9555979" cy="3518262"/>
          </a:xfrm>
        </p:spPr>
        <p:txBody>
          <a:bodyPr>
            <a:noAutofit/>
          </a:bodyPr>
          <a:lstStyle/>
          <a:p>
            <a:pPr algn="l" rtl="0"/>
            <a:r>
              <a:rPr lang="en-US" sz="4000" b="1" dirty="0">
                <a:solidFill>
                  <a:srgbClr val="FF0000"/>
                </a:solidFill>
              </a:rPr>
              <a:t>ABO compatibility is the first priority</a:t>
            </a:r>
          </a:p>
          <a:p>
            <a:pPr algn="l" rtl="0"/>
            <a:endParaRPr lang="en-US" sz="3000" dirty="0"/>
          </a:p>
          <a:p>
            <a:pPr algn="l" rtl="0"/>
            <a:r>
              <a:rPr lang="en-US" sz="3000" dirty="0"/>
              <a:t>Antibodies to other blood group antigens </a:t>
            </a:r>
          </a:p>
          <a:p>
            <a:pPr lvl="1" algn="l" rtl="0"/>
            <a:r>
              <a:rPr lang="en-US" sz="2800" dirty="0"/>
              <a:t>are of lower priority</a:t>
            </a:r>
          </a:p>
          <a:p>
            <a:pPr lvl="1" algn="l" rtl="0"/>
            <a:r>
              <a:rPr lang="en-US" sz="2800" dirty="0"/>
              <a:t>typically do not cause acute hemolytic reactions</a:t>
            </a:r>
          </a:p>
        </p:txBody>
      </p:sp>
    </p:spTree>
    <p:extLst>
      <p:ext uri="{BB962C8B-B14F-4D97-AF65-F5344CB8AC3E}">
        <p14:creationId xmlns:p14="http://schemas.microsoft.com/office/powerpoint/2010/main" val="41045096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6C8A5-0FEC-46E0-9890-D9EF11A19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922B6-08F0-467F-AA4F-802590888E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85962A-6EA0-4AD6-A17D-9E5805B79F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97" t="20572" r="29960" b="13524"/>
          <a:stretch/>
        </p:blipFill>
        <p:spPr>
          <a:xfrm>
            <a:off x="1711234" y="452718"/>
            <a:ext cx="7707085" cy="580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395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02229"/>
            <a:ext cx="8998131" cy="2028371"/>
          </a:xfrm>
        </p:spPr>
        <p:txBody>
          <a:bodyPr/>
          <a:lstStyle/>
          <a:p>
            <a:pPr algn="ctr"/>
            <a:r>
              <a:rPr lang="en-US" dirty="0"/>
              <a:t>an 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electronic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crossmatch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/>
              <a:t>may be performed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381499"/>
            <a:ext cx="10515600" cy="1795463"/>
          </a:xfrm>
        </p:spPr>
        <p:txBody>
          <a:bodyPr/>
          <a:lstStyle/>
          <a:p>
            <a:pPr algn="l" rtl="0"/>
            <a:r>
              <a:rPr lang="en-US" dirty="0"/>
              <a:t>Under certain conditions</a:t>
            </a:r>
          </a:p>
          <a:p>
            <a:pPr algn="l" rtl="0"/>
            <a:r>
              <a:rPr lang="en-US" dirty="0"/>
              <a:t>instead of a serologic </a:t>
            </a:r>
            <a:r>
              <a:rPr lang="en-US" dirty="0" err="1"/>
              <a:t>crossmatch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5478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2E759-DFF8-457E-9CEA-111CAD95A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extreme urgent situation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D3995-F311-4593-BB6C-598A77750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853248"/>
            <a:ext cx="9569042" cy="4395151"/>
          </a:xfrm>
        </p:spPr>
        <p:txBody>
          <a:bodyPr>
            <a:normAutofit/>
          </a:bodyPr>
          <a:lstStyle/>
          <a:p>
            <a:pPr algn="l" rtl="0"/>
            <a:r>
              <a:rPr lang="en-US" sz="4000" b="1" dirty="0">
                <a:solidFill>
                  <a:srgbClr val="FF0000"/>
                </a:solidFill>
              </a:rPr>
              <a:t>uncross-matched group O red cells</a:t>
            </a:r>
          </a:p>
          <a:p>
            <a:pPr algn="l" rtl="0"/>
            <a:endParaRPr lang="en-US" sz="4000" dirty="0"/>
          </a:p>
          <a:p>
            <a:pPr algn="l" rtl="0"/>
            <a:r>
              <a:rPr lang="en-US" sz="4000" dirty="0"/>
              <a:t>if the group of the patient is not known</a:t>
            </a:r>
          </a:p>
          <a:p>
            <a:pPr algn="l" rtl="0"/>
            <a:r>
              <a:rPr lang="en-US" sz="4000" b="1" dirty="0"/>
              <a:t>there is no time to do ABO and Rh(D) grouping</a:t>
            </a:r>
          </a:p>
        </p:txBody>
      </p:sp>
    </p:spTree>
    <p:extLst>
      <p:ext uri="{BB962C8B-B14F-4D97-AF65-F5344CB8AC3E}">
        <p14:creationId xmlns:p14="http://schemas.microsoft.com/office/powerpoint/2010/main" val="23192234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7200" dirty="0"/>
              <a:t>Rh-compatibility</a:t>
            </a:r>
            <a:endParaRPr lang="fa-I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972491"/>
            <a:ext cx="8946541" cy="4432791"/>
          </a:xfrm>
        </p:spPr>
        <p:txBody>
          <a:bodyPr>
            <a:normAutofit/>
          </a:bodyPr>
          <a:lstStyle/>
          <a:p>
            <a:pPr algn="l" rtl="0"/>
            <a:r>
              <a:rPr lang="en-US" sz="3200" dirty="0"/>
              <a:t>It is highly desirable to transfuse only </a:t>
            </a:r>
            <a:r>
              <a:rPr lang="en-US" sz="3600" b="1" dirty="0">
                <a:solidFill>
                  <a:srgbClr val="FF0000"/>
                </a:solidFill>
              </a:rPr>
              <a:t>Rh-negative </a:t>
            </a:r>
            <a:r>
              <a:rPr lang="en-US" sz="3200" dirty="0"/>
              <a:t>red cells </a:t>
            </a:r>
            <a:r>
              <a:rPr lang="en-US" sz="3600" b="1" dirty="0">
                <a:solidFill>
                  <a:srgbClr val="FF0000"/>
                </a:solidFill>
              </a:rPr>
              <a:t>to Rh-negative</a:t>
            </a:r>
            <a:r>
              <a:rPr lang="en-US" sz="3200" dirty="0"/>
              <a:t> recipients</a:t>
            </a:r>
          </a:p>
          <a:p>
            <a:pPr lvl="1" algn="l" rtl="0"/>
            <a:r>
              <a:rPr lang="en-US" sz="2600" dirty="0"/>
              <a:t>a 30% risk for </a:t>
            </a:r>
            <a:r>
              <a:rPr lang="en-US" sz="3800" b="1" dirty="0">
                <a:solidFill>
                  <a:srgbClr val="FFFF00"/>
                </a:solidFill>
              </a:rPr>
              <a:t>immunization</a:t>
            </a:r>
            <a:r>
              <a:rPr lang="en-US" sz="3800" dirty="0">
                <a:solidFill>
                  <a:srgbClr val="FFFF00"/>
                </a:solidFill>
              </a:rPr>
              <a:t> </a:t>
            </a:r>
            <a:r>
              <a:rPr lang="en-US" sz="2600" dirty="0"/>
              <a:t>to Rh(D)</a:t>
            </a:r>
          </a:p>
          <a:p>
            <a:pPr lvl="1" algn="l" rtl="0"/>
            <a:r>
              <a:rPr lang="en-US" sz="2600" dirty="0"/>
              <a:t>particularly important for women of childbearing potential</a:t>
            </a:r>
          </a:p>
          <a:p>
            <a:pPr lvl="1" algn="l" rtl="0"/>
            <a:r>
              <a:rPr lang="en-US" sz="2600" dirty="0"/>
              <a:t>risk for hemolytic disease of the newborn in subsequent pregnancies</a:t>
            </a:r>
            <a:endParaRPr lang="fa-IR" sz="2600" dirty="0"/>
          </a:p>
        </p:txBody>
      </p:sp>
    </p:spTree>
    <p:extLst>
      <p:ext uri="{BB962C8B-B14F-4D97-AF65-F5344CB8AC3E}">
        <p14:creationId xmlns:p14="http://schemas.microsoft.com/office/powerpoint/2010/main" val="39609133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2E759-DFF8-457E-9CEA-111CAD95A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extreme urgent situation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D3995-F311-4593-BB6C-598A77750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1" y="1672046"/>
            <a:ext cx="9791111" cy="4576353"/>
          </a:xfrm>
        </p:spPr>
        <p:txBody>
          <a:bodyPr>
            <a:normAutofit/>
          </a:bodyPr>
          <a:lstStyle/>
          <a:p>
            <a:pPr algn="l" rtl="0"/>
            <a:r>
              <a:rPr lang="en-US" sz="2400" b="1" dirty="0"/>
              <a:t>there is no time to do ABO and Rh(D) grouping</a:t>
            </a:r>
          </a:p>
          <a:p>
            <a:pPr algn="l" rtl="0"/>
            <a:r>
              <a:rPr lang="en-US" sz="2800" dirty="0"/>
              <a:t>pre-menopausal females, </a:t>
            </a:r>
            <a:r>
              <a:rPr lang="en-US" sz="4400" b="1" dirty="0">
                <a:solidFill>
                  <a:srgbClr val="FF0000"/>
                </a:solidFill>
              </a:rPr>
              <a:t>O Rh(D) negative </a:t>
            </a:r>
            <a:r>
              <a:rPr lang="en-US" sz="2800" dirty="0"/>
              <a:t>red cells should be given to avoid Rh(D) sensitization and the risk of HDFN</a:t>
            </a:r>
          </a:p>
          <a:p>
            <a:pPr algn="l" rtl="0"/>
            <a:r>
              <a:rPr lang="en-US" sz="4400" b="1" dirty="0">
                <a:solidFill>
                  <a:srgbClr val="FF0000"/>
                </a:solidFill>
              </a:rPr>
              <a:t>O Rh(D) positive </a:t>
            </a:r>
            <a:r>
              <a:rPr lang="en-US" sz="2800" dirty="0"/>
              <a:t>red cells can be given to Rh(D) negative males and post-menopausal females patients if they do not have Rh antibodies in their blood and Rh (D) negative blood is not available</a:t>
            </a:r>
          </a:p>
        </p:txBody>
      </p:sp>
    </p:spTree>
    <p:extLst>
      <p:ext uri="{BB962C8B-B14F-4D97-AF65-F5344CB8AC3E}">
        <p14:creationId xmlns:p14="http://schemas.microsoft.com/office/powerpoint/2010/main" val="25597888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A7D75-4879-4D03-AD94-C9E3CDEAC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70C16-70FF-421E-95FE-CD283E2FA2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AD5D72-F239-4180-9074-E48E1AC43C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97" t="29935" r="29960" b="22096"/>
          <a:stretch/>
        </p:blipFill>
        <p:spPr>
          <a:xfrm>
            <a:off x="685423" y="753293"/>
            <a:ext cx="9364430" cy="513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325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dirty="0"/>
              <a:t>Rh Typing of Recipients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9720"/>
            <a:ext cx="10515600" cy="4846320"/>
          </a:xfrm>
        </p:spPr>
        <p:txBody>
          <a:bodyPr>
            <a:normAutofit/>
          </a:bodyPr>
          <a:lstStyle/>
          <a:p>
            <a:pPr algn="l" rtl="0"/>
            <a:r>
              <a:rPr lang="en-US" sz="3200" dirty="0"/>
              <a:t>by </a:t>
            </a:r>
            <a:r>
              <a:rPr lang="en-US" sz="4000" b="1" dirty="0">
                <a:solidFill>
                  <a:srgbClr val="FF0000"/>
                </a:solidFill>
              </a:rPr>
              <a:t>direct typing</a:t>
            </a:r>
            <a:endParaRPr lang="en-US" sz="3200" b="1" dirty="0">
              <a:solidFill>
                <a:srgbClr val="FF0000"/>
              </a:solidFill>
            </a:endParaRPr>
          </a:p>
          <a:p>
            <a:pPr lvl="1" algn="l" rtl="0"/>
            <a:r>
              <a:rPr lang="en-US" sz="2800" dirty="0"/>
              <a:t>Indirect testing for weak D in recipients is not necessary.</a:t>
            </a:r>
          </a:p>
          <a:p>
            <a:pPr lvl="1" algn="l" rtl="0"/>
            <a:r>
              <a:rPr lang="en-US" sz="2800" dirty="0"/>
              <a:t>Patients who fail to agglutinate are Rh-negative</a:t>
            </a:r>
          </a:p>
          <a:p>
            <a:pPr algn="l" rtl="0"/>
            <a:r>
              <a:rPr lang="en-US" sz="3200" dirty="0"/>
              <a:t>Some blood banks perform weak D testing for </a:t>
            </a:r>
            <a:r>
              <a:rPr lang="en-US" sz="4400" b="1" dirty="0"/>
              <a:t>prenatal</a:t>
            </a:r>
            <a:r>
              <a:rPr lang="en-US" sz="4400" dirty="0"/>
              <a:t> </a:t>
            </a:r>
            <a:r>
              <a:rPr lang="en-US" sz="3200" dirty="0"/>
              <a:t>specimens</a:t>
            </a:r>
          </a:p>
          <a:p>
            <a:pPr lvl="1" algn="l" rtl="0"/>
            <a:r>
              <a:rPr lang="en-US" sz="2800" dirty="0"/>
              <a:t>many weak D individuals possess a partial D phenotype and are at risk for </a:t>
            </a:r>
            <a:r>
              <a:rPr lang="en-US" sz="2800" dirty="0" err="1"/>
              <a:t>RhD</a:t>
            </a:r>
            <a:r>
              <a:rPr lang="en-US" sz="2800" dirty="0"/>
              <a:t> alloimmunization</a:t>
            </a:r>
          </a:p>
        </p:txBody>
      </p:sp>
    </p:spTree>
    <p:extLst>
      <p:ext uri="{BB962C8B-B14F-4D97-AF65-F5344CB8AC3E}">
        <p14:creationId xmlns:p14="http://schemas.microsoft.com/office/powerpoint/2010/main" val="32894402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US"/>
              <a:t>Donor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l" rtl="0">
              <a:buNone/>
            </a:pPr>
            <a:r>
              <a:rPr lang="en-US" sz="4400" b="1" dirty="0">
                <a:solidFill>
                  <a:srgbClr val="FF0000"/>
                </a:solidFill>
              </a:rPr>
              <a:t>• Confirmation testing for ABO group</a:t>
            </a:r>
          </a:p>
          <a:p>
            <a:pPr algn="l" rtl="0">
              <a:buFont typeface="Wingdings" panose="05000000000000000000" pitchFamily="2" charset="2"/>
              <a:buChar char="ü"/>
            </a:pPr>
            <a:r>
              <a:rPr lang="en-US" sz="3600" dirty="0"/>
              <a:t>required on all units</a:t>
            </a:r>
          </a:p>
          <a:p>
            <a:pPr algn="l" rtl="0">
              <a:buFont typeface="Wingdings" panose="05000000000000000000" pitchFamily="2" charset="2"/>
              <a:buChar char="ü"/>
            </a:pPr>
            <a:r>
              <a:rPr lang="en-US" sz="3600" dirty="0"/>
              <a:t>serum testing not required</a:t>
            </a:r>
          </a:p>
          <a:p>
            <a:pPr marL="0" indent="0" algn="l" rtl="0">
              <a:buNone/>
            </a:pPr>
            <a:r>
              <a:rPr lang="en-US" sz="4400" b="1" dirty="0">
                <a:solidFill>
                  <a:srgbClr val="FF0000"/>
                </a:solidFill>
              </a:rPr>
              <a:t>• Confirmation of Rh type</a:t>
            </a:r>
          </a:p>
          <a:p>
            <a:pPr algn="l" rtl="0">
              <a:buFont typeface="Wingdings" panose="05000000000000000000" pitchFamily="2" charset="2"/>
              <a:buChar char="ü"/>
            </a:pPr>
            <a:r>
              <a:rPr lang="en-US" sz="3600" dirty="0"/>
              <a:t>required only on Rh-negative</a:t>
            </a:r>
          </a:p>
          <a:p>
            <a:pPr algn="l" rtl="0">
              <a:buFont typeface="Wingdings" panose="05000000000000000000" pitchFamily="2" charset="2"/>
              <a:buChar char="ü"/>
            </a:pPr>
            <a:r>
              <a:rPr lang="en-US" sz="3600" dirty="0"/>
              <a:t>weak D testing is not required</a:t>
            </a:r>
            <a:endParaRPr lang="fa-IR" sz="3600" dirty="0"/>
          </a:p>
        </p:txBody>
      </p:sp>
    </p:spTree>
    <p:extLst>
      <p:ext uri="{BB962C8B-B14F-4D97-AF65-F5344CB8AC3E}">
        <p14:creationId xmlns:p14="http://schemas.microsoft.com/office/powerpoint/2010/main" val="15912426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03B5E-5B62-4CDA-A831-EA30A55BB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4032E-7CF2-448A-9765-F9DBB62C34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F958B8-9C0A-4C6B-A160-D9A4D14DB9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19" t="19429" r="9247" b="11619"/>
          <a:stretch/>
        </p:blipFill>
        <p:spPr>
          <a:xfrm>
            <a:off x="658459" y="947057"/>
            <a:ext cx="9391394" cy="496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207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10322"/>
          </a:xfrm>
        </p:spPr>
        <p:txBody>
          <a:bodyPr/>
          <a:lstStyle/>
          <a:p>
            <a:pPr algn="ctr"/>
            <a:r>
              <a:rPr lang="en-US" i="1" dirty="0"/>
              <a:t>Rh Typing of Donors</a:t>
            </a:r>
            <a:endParaRPr lang="fa-I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606732"/>
            <a:ext cx="8946541" cy="4641668"/>
          </a:xfrm>
        </p:spPr>
        <p:txBody>
          <a:bodyPr>
            <a:normAutofit/>
          </a:bodyPr>
          <a:lstStyle/>
          <a:p>
            <a:pPr algn="l" rtl="0"/>
            <a:r>
              <a:rPr lang="en-US" sz="4000" b="1" dirty="0">
                <a:solidFill>
                  <a:srgbClr val="FF0000"/>
                </a:solidFill>
              </a:rPr>
              <a:t>the collecting facility:</a:t>
            </a:r>
          </a:p>
          <a:p>
            <a:pPr algn="l" rtl="0"/>
            <a:r>
              <a:rPr lang="en-US" sz="2400" dirty="0"/>
              <a:t>by direct agglutination methods</a:t>
            </a:r>
          </a:p>
          <a:p>
            <a:pPr algn="l" rtl="0"/>
            <a:r>
              <a:rPr lang="en-US" sz="2400" dirty="0"/>
              <a:t>All Rh-negative donors are tested for a weak D phenotype</a:t>
            </a:r>
          </a:p>
          <a:p>
            <a:pPr algn="l" rtl="0"/>
            <a:r>
              <a:rPr lang="en-US" sz="2400" dirty="0"/>
              <a:t>If weak D testing is positive, the unit is labeled Rh-positive</a:t>
            </a:r>
          </a:p>
          <a:p>
            <a:pPr algn="l" rtl="0"/>
            <a:r>
              <a:rPr lang="en-US" sz="4000" b="1" dirty="0">
                <a:solidFill>
                  <a:srgbClr val="FF0000"/>
                </a:solidFill>
              </a:rPr>
              <a:t>The transfusion service:</a:t>
            </a:r>
          </a:p>
          <a:p>
            <a:pPr algn="l" rtl="0"/>
            <a:r>
              <a:rPr lang="en-US" sz="2400" dirty="0"/>
              <a:t>reconfirm the D type of all RBC units labeled Rh-negative</a:t>
            </a:r>
          </a:p>
          <a:p>
            <a:pPr algn="l" rtl="0"/>
            <a:r>
              <a:rPr lang="en-US" sz="2400" dirty="0"/>
              <a:t>Repeat testing of weak D is not required</a:t>
            </a:r>
            <a:endParaRPr lang="fa-IR" sz="2400" dirty="0"/>
          </a:p>
        </p:txBody>
      </p:sp>
    </p:spTree>
    <p:extLst>
      <p:ext uri="{BB962C8B-B14F-4D97-AF65-F5344CB8AC3E}">
        <p14:creationId xmlns:p14="http://schemas.microsoft.com/office/powerpoint/2010/main" val="36551143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Direct typing for the D antigen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645920"/>
            <a:ext cx="8946541" cy="4602479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n-US" sz="3600" dirty="0"/>
              <a:t>at room temperature</a:t>
            </a:r>
          </a:p>
          <a:p>
            <a:pPr algn="l" rtl="0"/>
            <a:r>
              <a:rPr lang="en-US" sz="3600" dirty="0"/>
              <a:t>By the immediate spin</a:t>
            </a:r>
          </a:p>
          <a:p>
            <a:pPr algn="l" rtl="0"/>
            <a:r>
              <a:rPr lang="en-US" sz="3600" dirty="0"/>
              <a:t>mixing one drop of 3-5% RBCs and one drop of anti-D</a:t>
            </a:r>
          </a:p>
          <a:p>
            <a:pPr algn="l" rtl="0"/>
            <a:r>
              <a:rPr lang="en-US" sz="4000" b="1" dirty="0"/>
              <a:t>weak D testing: </a:t>
            </a:r>
            <a:r>
              <a:rPr lang="en-US" dirty="0"/>
              <a:t>RBCs are tested by IAT with an </a:t>
            </a:r>
            <a:r>
              <a:rPr lang="en-US" dirty="0" err="1"/>
              <a:t>IgG</a:t>
            </a:r>
            <a:r>
              <a:rPr lang="en-US" dirty="0"/>
              <a:t> anti-D</a:t>
            </a:r>
          </a:p>
          <a:p>
            <a:pPr algn="l" rtl="0"/>
            <a:r>
              <a:rPr lang="en-US" sz="4400" b="1" dirty="0"/>
              <a:t>A parallel test </a:t>
            </a:r>
            <a:r>
              <a:rPr lang="en-US" dirty="0"/>
              <a:t>with a negative diluent control is always included for the weak D test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0495017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Important events </a:t>
            </a:r>
            <a:br>
              <a:rPr lang="en-US" dirty="0"/>
            </a:br>
            <a:r>
              <a:rPr lang="en-US" dirty="0"/>
              <a:t>in compatibility testing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1" y="2052918"/>
            <a:ext cx="9404723" cy="408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003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steps in compatibility testing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502230"/>
            <a:ext cx="8946541" cy="4746170"/>
          </a:xfrm>
        </p:spPr>
        <p:txBody>
          <a:bodyPr>
            <a:noAutofit/>
          </a:bodyPr>
          <a:lstStyle/>
          <a:p>
            <a:pPr algn="l" rtl="0"/>
            <a:r>
              <a:rPr lang="en-US" sz="3600" dirty="0"/>
              <a:t>Physician order </a:t>
            </a:r>
            <a:r>
              <a:rPr lang="en-US" sz="1600" dirty="0"/>
              <a:t>(or other authorized health professional)</a:t>
            </a:r>
            <a:endParaRPr lang="en-US" sz="3600" dirty="0"/>
          </a:p>
          <a:p>
            <a:pPr algn="l" rtl="0"/>
            <a:r>
              <a:rPr lang="en-US" sz="3600" dirty="0"/>
              <a:t>Phlebotomy/recipient identification</a:t>
            </a:r>
          </a:p>
          <a:p>
            <a:pPr algn="l" rtl="0"/>
            <a:r>
              <a:rPr lang="en-US" sz="4400" b="1" dirty="0">
                <a:solidFill>
                  <a:srgbClr val="FF0000"/>
                </a:solidFill>
              </a:rPr>
              <a:t>Recipient testing</a:t>
            </a:r>
          </a:p>
          <a:p>
            <a:pPr algn="l" rtl="0"/>
            <a:r>
              <a:rPr lang="en-US" sz="4400" b="1" dirty="0">
                <a:solidFill>
                  <a:srgbClr val="FF0000"/>
                </a:solidFill>
              </a:rPr>
              <a:t>Donor testing</a:t>
            </a:r>
          </a:p>
          <a:p>
            <a:pPr algn="l" rtl="0"/>
            <a:r>
              <a:rPr lang="en-US" sz="4400" b="1" dirty="0" err="1">
                <a:solidFill>
                  <a:srgbClr val="FF0000"/>
                </a:solidFill>
              </a:rPr>
              <a:t>Crossmatch</a:t>
            </a:r>
            <a:endParaRPr lang="en-US" sz="4400" b="1" dirty="0">
              <a:solidFill>
                <a:srgbClr val="FF0000"/>
              </a:solidFill>
            </a:endParaRPr>
          </a:p>
          <a:p>
            <a:pPr algn="l" rtl="0"/>
            <a:r>
              <a:rPr lang="en-US" sz="3600" dirty="0"/>
              <a:t>Labeling</a:t>
            </a:r>
          </a:p>
        </p:txBody>
      </p:sp>
    </p:spTree>
    <p:extLst>
      <p:ext uri="{BB962C8B-B14F-4D97-AF65-F5344CB8AC3E}">
        <p14:creationId xmlns:p14="http://schemas.microsoft.com/office/powerpoint/2010/main" val="1311611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18" y="1320800"/>
            <a:ext cx="11781482" cy="457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712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an antigram for a two-cell screen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22" y="1825625"/>
            <a:ext cx="11966355" cy="396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09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29" y="1540273"/>
            <a:ext cx="11536979" cy="330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539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6902" y="861513"/>
            <a:ext cx="6853790" cy="36101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56129" y="4589254"/>
            <a:ext cx="38797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/>
              <a:t>Single alloantibody</a:t>
            </a:r>
          </a:p>
          <a:p>
            <a:pPr algn="l" rtl="0"/>
            <a:r>
              <a:rPr lang="en-US" sz="2400" dirty="0"/>
              <a:t>Probably </a:t>
            </a:r>
            <a:r>
              <a:rPr lang="en-US" sz="2400" dirty="0" err="1"/>
              <a:t>lgG</a:t>
            </a:r>
            <a:r>
              <a:rPr lang="en-US" sz="2400" dirty="0"/>
              <a:t> antibody</a:t>
            </a:r>
            <a:endParaRPr lang="fa-IR" sz="2400" dirty="0"/>
          </a:p>
        </p:txBody>
      </p:sp>
    </p:spTree>
    <p:extLst>
      <p:ext uri="{BB962C8B-B14F-4D97-AF65-F5344CB8AC3E}">
        <p14:creationId xmlns:p14="http://schemas.microsoft.com/office/powerpoint/2010/main" val="23889205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Unexpected red cell antibodies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955800"/>
            <a:ext cx="8946541" cy="4292599"/>
          </a:xfrm>
        </p:spPr>
        <p:txBody>
          <a:bodyPr>
            <a:noAutofit/>
          </a:bodyPr>
          <a:lstStyle/>
          <a:p>
            <a:pPr algn="l" rtl="0"/>
            <a:r>
              <a:rPr lang="en-US" sz="3200" dirty="0"/>
              <a:t>If the antibody screen is positive, antibody </a:t>
            </a:r>
            <a:r>
              <a:rPr lang="en-US" sz="3600" b="1" dirty="0">
                <a:solidFill>
                  <a:srgbClr val="FF0000"/>
                </a:solidFill>
              </a:rPr>
              <a:t>identification</a:t>
            </a:r>
            <a:r>
              <a:rPr lang="en-US" sz="3600" dirty="0"/>
              <a:t> </a:t>
            </a:r>
            <a:r>
              <a:rPr lang="en-US" sz="3200" dirty="0"/>
              <a:t>tests should be performed</a:t>
            </a:r>
          </a:p>
          <a:p>
            <a:pPr algn="l" rtl="0">
              <a:buFont typeface="Wingdings" panose="05000000000000000000" pitchFamily="2" charset="2"/>
              <a:buChar char="v"/>
            </a:pPr>
            <a:r>
              <a:rPr lang="en-US" sz="3200" dirty="0"/>
              <a:t>For clinically significant antibodies, </a:t>
            </a:r>
            <a:r>
              <a:rPr lang="en-US" sz="3600" b="1" dirty="0">
                <a:solidFill>
                  <a:srgbClr val="FFFF00"/>
                </a:solidFill>
              </a:rPr>
              <a:t>antigen-negative cells </a:t>
            </a:r>
            <a:r>
              <a:rPr lang="en-US" sz="3200" dirty="0"/>
              <a:t>are selected for cross-match</a:t>
            </a:r>
          </a:p>
          <a:p>
            <a:pPr algn="l" rtl="0">
              <a:buFont typeface="Wingdings" panose="05000000000000000000" pitchFamily="2" charset="2"/>
              <a:buChar char="v"/>
            </a:pPr>
            <a:r>
              <a:rPr lang="en-US" sz="3600" dirty="0"/>
              <a:t>the cross-match should be performed by </a:t>
            </a:r>
            <a:r>
              <a:rPr lang="en-US" sz="3600" b="1" dirty="0" err="1">
                <a:solidFill>
                  <a:srgbClr val="FF0000"/>
                </a:solidFill>
              </a:rPr>
              <a:t>antiglobulin</a:t>
            </a:r>
            <a:r>
              <a:rPr lang="en-US" sz="3600" b="1" dirty="0">
                <a:solidFill>
                  <a:srgbClr val="FF0000"/>
                </a:solidFill>
              </a:rPr>
              <a:t> technique</a:t>
            </a:r>
          </a:p>
        </p:txBody>
      </p:sp>
    </p:spTree>
    <p:extLst>
      <p:ext uri="{BB962C8B-B14F-4D97-AF65-F5344CB8AC3E}">
        <p14:creationId xmlns:p14="http://schemas.microsoft.com/office/powerpoint/2010/main" val="4682310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>
                <a:solidFill>
                  <a:srgbClr val="FFFF00"/>
                </a:solidFill>
              </a:rPr>
              <a:t>anamnestic response</a:t>
            </a:r>
            <a:endParaRPr lang="fa-IR" sz="60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714500"/>
            <a:ext cx="8946541" cy="4533899"/>
          </a:xfrm>
        </p:spPr>
        <p:txBody>
          <a:bodyPr>
            <a:normAutofit/>
          </a:bodyPr>
          <a:lstStyle/>
          <a:p>
            <a:pPr algn="l" rtl="0"/>
            <a:r>
              <a:rPr lang="en-US" sz="4000" dirty="0"/>
              <a:t>Results of current testing should be compared with records of the previous Testing</a:t>
            </a:r>
          </a:p>
          <a:p>
            <a:pPr algn="l" rtl="0"/>
            <a:r>
              <a:rPr lang="en-US" sz="2800" dirty="0"/>
              <a:t>Clinically significant </a:t>
            </a:r>
            <a:r>
              <a:rPr lang="en-US" sz="4000" b="1" dirty="0">
                <a:solidFill>
                  <a:srgbClr val="FF0000"/>
                </a:solidFill>
              </a:rPr>
              <a:t>antibodies may become undetectable over time</a:t>
            </a:r>
            <a:r>
              <a:rPr lang="en-US" sz="2800" b="1" dirty="0"/>
              <a:t> </a:t>
            </a:r>
            <a:r>
              <a:rPr lang="en-US" sz="2800" dirty="0"/>
              <a:t>but may cause delayed hemolytic reactions</a:t>
            </a:r>
          </a:p>
        </p:txBody>
      </p:sp>
    </p:spTree>
    <p:extLst>
      <p:ext uri="{BB962C8B-B14F-4D97-AF65-F5344CB8AC3E}">
        <p14:creationId xmlns:p14="http://schemas.microsoft.com/office/powerpoint/2010/main" val="37031942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4400" dirty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914400"/>
            <a:ext cx="8946541" cy="5333999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n-US" sz="3600" dirty="0"/>
              <a:t>a </a:t>
            </a:r>
            <a:r>
              <a:rPr lang="en-US" sz="3600" b="1" dirty="0">
                <a:solidFill>
                  <a:srgbClr val="FF0000"/>
                </a:solidFill>
              </a:rPr>
              <a:t>history</a:t>
            </a:r>
            <a:r>
              <a:rPr lang="en-US" sz="3600" dirty="0"/>
              <a:t> of prior antibodies</a:t>
            </a:r>
          </a:p>
          <a:p>
            <a:pPr algn="l" rtl="0"/>
            <a:r>
              <a:rPr lang="en-US" sz="3600" b="1" dirty="0">
                <a:solidFill>
                  <a:srgbClr val="FF0000"/>
                </a:solidFill>
              </a:rPr>
              <a:t>Previous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/>
              <a:t>difficulties in blood typing</a:t>
            </a:r>
          </a:p>
          <a:p>
            <a:pPr algn="l" rtl="0"/>
            <a:r>
              <a:rPr lang="en-US" sz="3600" dirty="0"/>
              <a:t>significant </a:t>
            </a:r>
            <a:r>
              <a:rPr lang="en-US" sz="3600" dirty="0">
                <a:solidFill>
                  <a:srgbClr val="FF0000"/>
                </a:solidFill>
              </a:rPr>
              <a:t>adverse events </a:t>
            </a:r>
            <a:r>
              <a:rPr lang="en-US" sz="3600" dirty="0"/>
              <a:t>to transfusions </a:t>
            </a:r>
          </a:p>
          <a:p>
            <a:pPr algn="l" rtl="0"/>
            <a:r>
              <a:rPr lang="en-US" sz="3600" dirty="0"/>
              <a:t>special </a:t>
            </a:r>
            <a:r>
              <a:rPr lang="en-US" sz="3600" dirty="0">
                <a:solidFill>
                  <a:srgbClr val="FF0000"/>
                </a:solidFill>
              </a:rPr>
              <a:t>requirements</a:t>
            </a:r>
            <a:r>
              <a:rPr lang="en-US" sz="3600" dirty="0"/>
              <a:t> for blood products should also be reviewed</a:t>
            </a:r>
          </a:p>
          <a:p>
            <a:pPr algn="l" rtl="0"/>
            <a:endParaRPr lang="en-US" sz="3200" dirty="0"/>
          </a:p>
          <a:p>
            <a:pPr algn="l" rtl="0">
              <a:buFont typeface="Wingdings" panose="05000000000000000000" pitchFamily="2" charset="2"/>
              <a:buChar char="v"/>
            </a:pPr>
            <a:r>
              <a:rPr lang="en-US" sz="3200" dirty="0"/>
              <a:t>selection of antigen negative component</a:t>
            </a:r>
          </a:p>
          <a:p>
            <a:pPr algn="l" rtl="0">
              <a:buFont typeface="Wingdings" panose="05000000000000000000" pitchFamily="2" charset="2"/>
              <a:buChar char="v"/>
            </a:pPr>
            <a:r>
              <a:rPr lang="en-US" sz="3200" dirty="0"/>
              <a:t>cross-match by </a:t>
            </a:r>
            <a:r>
              <a:rPr lang="en-US" sz="3200" dirty="0" err="1"/>
              <a:t>antiglobulin</a:t>
            </a:r>
            <a:r>
              <a:rPr lang="en-US" sz="3200" dirty="0"/>
              <a:t> technique</a:t>
            </a:r>
          </a:p>
        </p:txBody>
      </p:sp>
    </p:spTree>
    <p:extLst>
      <p:ext uri="{BB962C8B-B14F-4D97-AF65-F5344CB8AC3E}">
        <p14:creationId xmlns:p14="http://schemas.microsoft.com/office/powerpoint/2010/main" val="42013812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04" y="250825"/>
            <a:ext cx="11924196" cy="632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158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5375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</a:rPr>
              <a:t>the antibody is clinically significant</a:t>
            </a:r>
            <a:endParaRPr lang="fa-I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9240"/>
            <a:ext cx="9559834" cy="4754880"/>
          </a:xfrm>
        </p:spPr>
        <p:txBody>
          <a:bodyPr>
            <a:normAutofit/>
          </a:bodyPr>
          <a:lstStyle/>
          <a:p>
            <a:pPr algn="l" rtl="0"/>
            <a:r>
              <a:rPr lang="en-US" sz="4000" dirty="0"/>
              <a:t>Antigen negative blood should be </a:t>
            </a:r>
            <a:r>
              <a:rPr lang="en-US" sz="4000" dirty="0" err="1"/>
              <a:t>crossmatched</a:t>
            </a:r>
            <a:r>
              <a:rPr lang="en-US" sz="3200" dirty="0"/>
              <a:t> regardless of the strength of the antibody</a:t>
            </a:r>
          </a:p>
          <a:p>
            <a:pPr algn="l" rtl="0"/>
            <a:r>
              <a:rPr lang="en-US" sz="3200" dirty="0"/>
              <a:t>The units may be typed:</a:t>
            </a:r>
            <a:endParaRPr lang="fa-IR" sz="4400" b="1" dirty="0"/>
          </a:p>
          <a:p>
            <a:pPr algn="l" rtl="0"/>
            <a:r>
              <a:rPr lang="en-US" sz="3200" b="1" dirty="0">
                <a:solidFill>
                  <a:srgbClr val="FFFF00"/>
                </a:solidFill>
              </a:rPr>
              <a:t>anti-D, -C, -c, -e, -f, </a:t>
            </a:r>
          </a:p>
          <a:p>
            <a:pPr algn="l" rtl="0"/>
            <a:r>
              <a:rPr lang="en-US" sz="3200" b="1" dirty="0">
                <a:solidFill>
                  <a:srgbClr val="FFFF00"/>
                </a:solidFill>
              </a:rPr>
              <a:t>anti-</a:t>
            </a:r>
            <a:r>
              <a:rPr lang="en-US" sz="3200" b="1" dirty="0" err="1">
                <a:solidFill>
                  <a:srgbClr val="FFFF00"/>
                </a:solidFill>
              </a:rPr>
              <a:t>Fy</a:t>
            </a:r>
            <a:r>
              <a:rPr lang="en-US" sz="3200" b="1" baseline="30000" dirty="0" err="1">
                <a:solidFill>
                  <a:srgbClr val="FFFF00"/>
                </a:solidFill>
              </a:rPr>
              <a:t>a</a:t>
            </a:r>
            <a:r>
              <a:rPr lang="en-US" sz="3200" b="1" dirty="0">
                <a:solidFill>
                  <a:srgbClr val="FFFF00"/>
                </a:solidFill>
              </a:rPr>
              <a:t>, -</a:t>
            </a:r>
            <a:r>
              <a:rPr lang="en-US" sz="3200" b="1" dirty="0" err="1">
                <a:solidFill>
                  <a:srgbClr val="FFFF00"/>
                </a:solidFill>
              </a:rPr>
              <a:t>Fy</a:t>
            </a:r>
            <a:r>
              <a:rPr lang="en-US" sz="3200" b="1" baseline="30000" dirty="0" err="1">
                <a:solidFill>
                  <a:srgbClr val="FFFF00"/>
                </a:solidFill>
              </a:rPr>
              <a:t>b</a:t>
            </a:r>
            <a:r>
              <a:rPr lang="en-US" sz="3200" b="1" dirty="0">
                <a:solidFill>
                  <a:srgbClr val="FFFF00"/>
                </a:solidFill>
              </a:rPr>
              <a:t>, anti-</a:t>
            </a:r>
            <a:r>
              <a:rPr lang="en-US" sz="3200" b="1" dirty="0" err="1">
                <a:solidFill>
                  <a:srgbClr val="FFFF00"/>
                </a:solidFill>
              </a:rPr>
              <a:t>Jk</a:t>
            </a:r>
            <a:r>
              <a:rPr lang="en-US" sz="3200" b="1" baseline="30000" dirty="0" err="1">
                <a:solidFill>
                  <a:srgbClr val="FFFF00"/>
                </a:solidFill>
              </a:rPr>
              <a:t>a</a:t>
            </a:r>
            <a:r>
              <a:rPr lang="en-US" sz="3200" b="1" dirty="0">
                <a:solidFill>
                  <a:srgbClr val="FFFF00"/>
                </a:solidFill>
              </a:rPr>
              <a:t>, -</a:t>
            </a:r>
            <a:r>
              <a:rPr lang="en-US" sz="3200" b="1" dirty="0" err="1">
                <a:solidFill>
                  <a:srgbClr val="FFFF00"/>
                </a:solidFill>
              </a:rPr>
              <a:t>Jk</a:t>
            </a:r>
            <a:r>
              <a:rPr lang="en-US" sz="3200" b="1" baseline="30000" dirty="0" err="1">
                <a:solidFill>
                  <a:srgbClr val="FFFF00"/>
                </a:solidFill>
              </a:rPr>
              <a:t>b</a:t>
            </a:r>
            <a:r>
              <a:rPr lang="en-US" sz="3200" b="1" dirty="0">
                <a:solidFill>
                  <a:srgbClr val="FFFF00"/>
                </a:solidFill>
              </a:rPr>
              <a:t>,</a:t>
            </a:r>
          </a:p>
          <a:p>
            <a:pPr algn="l" rtl="0"/>
            <a:r>
              <a:rPr lang="en-US" sz="3200" b="1" dirty="0">
                <a:solidFill>
                  <a:srgbClr val="FFFF00"/>
                </a:solidFill>
              </a:rPr>
              <a:t>anti-K, anti-S and -s </a:t>
            </a:r>
            <a:endParaRPr lang="fa-I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3524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5375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</a:rPr>
              <a:t>the antibody </a:t>
            </a:r>
            <a:r>
              <a:rPr lang="en-US" sz="3600" b="1" dirty="0">
                <a:solidFill>
                  <a:srgbClr val="FFFF00"/>
                </a:solidFill>
              </a:rPr>
              <a:t>is </a:t>
            </a:r>
            <a:r>
              <a:rPr lang="en-US" sz="4000" b="1" dirty="0">
                <a:solidFill>
                  <a:srgbClr val="FFFF00"/>
                </a:solidFill>
              </a:rPr>
              <a:t>not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clinically significant</a:t>
            </a:r>
            <a:endParaRPr lang="fa-I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92300"/>
            <a:ext cx="9559834" cy="4284663"/>
          </a:xfrm>
        </p:spPr>
        <p:txBody>
          <a:bodyPr>
            <a:normAutofit/>
          </a:bodyPr>
          <a:lstStyle/>
          <a:p>
            <a:pPr algn="l" rtl="0"/>
            <a:r>
              <a:rPr lang="en-US" sz="4000" b="1" dirty="0" err="1"/>
              <a:t>Crossmatched</a:t>
            </a:r>
            <a:r>
              <a:rPr lang="en-US" sz="4000" b="1" dirty="0"/>
              <a:t> compatible units at the </a:t>
            </a:r>
            <a:r>
              <a:rPr lang="en-US" sz="4000" b="1" dirty="0" err="1"/>
              <a:t>antiglobulin</a:t>
            </a:r>
            <a:r>
              <a:rPr lang="en-US" sz="4000" b="1" dirty="0"/>
              <a:t> phase</a:t>
            </a:r>
          </a:p>
          <a:p>
            <a:pPr algn="l" rtl="0"/>
            <a:endParaRPr lang="en-US" sz="4000" b="1" dirty="0"/>
          </a:p>
          <a:p>
            <a:pPr lvl="1" algn="l" rtl="0"/>
            <a:r>
              <a:rPr lang="en-US" sz="3600" b="1" dirty="0">
                <a:solidFill>
                  <a:srgbClr val="FF0000"/>
                </a:solidFill>
              </a:rPr>
              <a:t>If the quantity of serum is limited, </a:t>
            </a:r>
            <a:r>
              <a:rPr lang="en-US" sz="3600" dirty="0"/>
              <a:t>the units may be typed:</a:t>
            </a:r>
            <a:endParaRPr lang="fa-IR" sz="3600" b="1" dirty="0"/>
          </a:p>
          <a:p>
            <a:pPr lvl="1" algn="l" rtl="0"/>
            <a:r>
              <a:rPr lang="en-US" sz="2800" b="1" dirty="0">
                <a:solidFill>
                  <a:srgbClr val="FFFF00"/>
                </a:solidFill>
              </a:rPr>
              <a:t>anti-A</a:t>
            </a:r>
            <a:r>
              <a:rPr lang="en-US" sz="2800" b="1" baseline="-25000" dirty="0">
                <a:solidFill>
                  <a:srgbClr val="FFFF00"/>
                </a:solidFill>
              </a:rPr>
              <a:t>1</a:t>
            </a:r>
            <a:r>
              <a:rPr lang="en-US" sz="2800" b="1" dirty="0">
                <a:solidFill>
                  <a:srgbClr val="FFFF00"/>
                </a:solidFill>
              </a:rPr>
              <a:t>, -Le</a:t>
            </a:r>
            <a:r>
              <a:rPr lang="en-US" sz="2800" b="1" baseline="30000" dirty="0">
                <a:solidFill>
                  <a:srgbClr val="FFFF00"/>
                </a:solidFill>
              </a:rPr>
              <a:t>a</a:t>
            </a:r>
            <a:r>
              <a:rPr lang="en-US" sz="2800" b="1" dirty="0">
                <a:solidFill>
                  <a:srgbClr val="FFFF00"/>
                </a:solidFill>
              </a:rPr>
              <a:t>, -</a:t>
            </a:r>
            <a:r>
              <a:rPr lang="en-US" sz="2800" b="1" dirty="0" err="1">
                <a:solidFill>
                  <a:srgbClr val="FFFF00"/>
                </a:solidFill>
              </a:rPr>
              <a:t>Le</a:t>
            </a:r>
            <a:r>
              <a:rPr lang="en-US" sz="2800" b="1" baseline="30000" dirty="0" err="1">
                <a:solidFill>
                  <a:srgbClr val="FFFF00"/>
                </a:solidFill>
              </a:rPr>
              <a:t>b</a:t>
            </a:r>
            <a:r>
              <a:rPr lang="en-US" sz="2800" b="1" dirty="0">
                <a:solidFill>
                  <a:srgbClr val="FFFF00"/>
                </a:solidFill>
              </a:rPr>
              <a:t>, </a:t>
            </a:r>
            <a:r>
              <a:rPr lang="en-US" sz="2800" b="1" dirty="0" err="1">
                <a:solidFill>
                  <a:srgbClr val="FFFF00"/>
                </a:solidFill>
              </a:rPr>
              <a:t>Lu</a:t>
            </a:r>
            <a:r>
              <a:rPr lang="en-US" sz="2800" b="1" baseline="30000" dirty="0" err="1">
                <a:solidFill>
                  <a:srgbClr val="FFFF00"/>
                </a:solidFill>
              </a:rPr>
              <a:t>a</a:t>
            </a:r>
            <a:r>
              <a:rPr lang="en-US" sz="2800" b="1" dirty="0">
                <a:solidFill>
                  <a:srgbClr val="FFFF00"/>
                </a:solidFill>
              </a:rPr>
              <a:t>, -M, -N and -P</a:t>
            </a:r>
            <a:r>
              <a:rPr lang="en-US" sz="2800" b="1" baseline="-25000" dirty="0">
                <a:solidFill>
                  <a:srgbClr val="FFFF00"/>
                </a:solidFill>
              </a:rPr>
              <a:t>1</a:t>
            </a:r>
            <a:endParaRPr lang="en-US" dirty="0">
              <a:solidFill>
                <a:srgbClr val="FFFF00"/>
              </a:solidFill>
            </a:endParaRPr>
          </a:p>
          <a:p>
            <a:pPr marL="457200" lvl="1" indent="0" algn="l" rtl="0">
              <a:buNone/>
            </a:pPr>
            <a:endParaRPr lang="fa-IR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229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steps in compatibility testing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423852"/>
            <a:ext cx="8946541" cy="4824548"/>
          </a:xfrm>
        </p:spPr>
        <p:txBody>
          <a:bodyPr>
            <a:noAutofit/>
          </a:bodyPr>
          <a:lstStyle/>
          <a:p>
            <a:pPr algn="l" rtl="0"/>
            <a:r>
              <a:rPr lang="en-US" sz="3600" dirty="0"/>
              <a:t>Physician order </a:t>
            </a:r>
            <a:r>
              <a:rPr lang="en-US" sz="1600" dirty="0"/>
              <a:t>(or other authorized health professional)</a:t>
            </a:r>
            <a:endParaRPr lang="en-US" sz="3600" dirty="0"/>
          </a:p>
          <a:p>
            <a:pPr algn="l" rtl="0"/>
            <a:r>
              <a:rPr lang="en-US" sz="3600" dirty="0"/>
              <a:t>Phlebotomy/recipient identification</a:t>
            </a:r>
          </a:p>
          <a:p>
            <a:pPr algn="l" rtl="0"/>
            <a:r>
              <a:rPr lang="en-US" sz="4800" b="1" dirty="0">
                <a:solidFill>
                  <a:srgbClr val="FF0000"/>
                </a:solidFill>
              </a:rPr>
              <a:t>Recipient testing</a:t>
            </a:r>
          </a:p>
          <a:p>
            <a:pPr algn="l" rtl="0"/>
            <a:r>
              <a:rPr lang="en-US" sz="4800" b="1" dirty="0">
                <a:solidFill>
                  <a:srgbClr val="FF0000"/>
                </a:solidFill>
              </a:rPr>
              <a:t>Donor testing</a:t>
            </a:r>
          </a:p>
          <a:p>
            <a:pPr algn="l" rtl="0"/>
            <a:r>
              <a:rPr lang="en-US" sz="4800" b="1" dirty="0">
                <a:solidFill>
                  <a:srgbClr val="FF0000"/>
                </a:solidFill>
              </a:rPr>
              <a:t>Crossmatch</a:t>
            </a:r>
          </a:p>
          <a:p>
            <a:pPr algn="l" rtl="0"/>
            <a:r>
              <a:rPr lang="en-US" sz="3600" dirty="0"/>
              <a:t>Labeling</a:t>
            </a:r>
          </a:p>
        </p:txBody>
      </p:sp>
    </p:spTree>
    <p:extLst>
      <p:ext uri="{BB962C8B-B14F-4D97-AF65-F5344CB8AC3E}">
        <p14:creationId xmlns:p14="http://schemas.microsoft.com/office/powerpoint/2010/main" val="25031134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220200" cy="128587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the antibody </a:t>
            </a:r>
            <a:r>
              <a:rPr lang="en-US" sz="3600" b="1" dirty="0">
                <a:solidFill>
                  <a:srgbClr val="FF0000"/>
                </a:solidFill>
              </a:rPr>
              <a:t>reacts at the </a:t>
            </a:r>
            <a:r>
              <a:rPr lang="en-US" sz="3600" b="1" dirty="0" err="1">
                <a:solidFill>
                  <a:srgbClr val="FF0000"/>
                </a:solidFill>
              </a:rPr>
              <a:t>antiglobulin</a:t>
            </a:r>
            <a:r>
              <a:rPr lang="en-US" sz="3600" b="1" dirty="0">
                <a:solidFill>
                  <a:srgbClr val="FF0000"/>
                </a:solidFill>
              </a:rPr>
              <a:t> phase </a:t>
            </a:r>
            <a:r>
              <a:rPr lang="en-US" sz="3600" b="1" dirty="0"/>
              <a:t>but is </a:t>
            </a:r>
            <a:r>
              <a:rPr lang="en-US" sz="3600" b="1" dirty="0">
                <a:solidFill>
                  <a:srgbClr val="FF0000"/>
                </a:solidFill>
              </a:rPr>
              <a:t>not clinically significant</a:t>
            </a:r>
            <a:endParaRPr lang="fa-I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51000"/>
            <a:ext cx="9533709" cy="4625975"/>
          </a:xfrm>
        </p:spPr>
        <p:txBody>
          <a:bodyPr>
            <a:normAutofit/>
          </a:bodyPr>
          <a:lstStyle/>
          <a:p>
            <a:pPr algn="l" rtl="0"/>
            <a:r>
              <a:rPr lang="en-US" sz="3600" dirty="0"/>
              <a:t>Crossmatched compatible units</a:t>
            </a:r>
          </a:p>
          <a:p>
            <a:pPr algn="l" rtl="0"/>
            <a:r>
              <a:rPr lang="en-US" sz="3600" dirty="0"/>
              <a:t>the least incompatible unit, if cannot be found</a:t>
            </a:r>
          </a:p>
          <a:p>
            <a:pPr algn="l" rtl="0"/>
            <a:r>
              <a:rPr lang="en-US" sz="2800" dirty="0">
                <a:solidFill>
                  <a:srgbClr val="FFFF00"/>
                </a:solidFill>
              </a:rPr>
              <a:t>HTLA antibodies (Ch, </a:t>
            </a:r>
            <a:r>
              <a:rPr lang="en-US" sz="2800" dirty="0" err="1">
                <a:solidFill>
                  <a:srgbClr val="FFFF00"/>
                </a:solidFill>
              </a:rPr>
              <a:t>Rg</a:t>
            </a:r>
            <a:r>
              <a:rPr lang="en-US" sz="2800" dirty="0">
                <a:solidFill>
                  <a:srgbClr val="FFFF00"/>
                </a:solidFill>
              </a:rPr>
              <a:t>, JMH, </a:t>
            </a:r>
            <a:r>
              <a:rPr lang="en-US" sz="2800" dirty="0" err="1">
                <a:solidFill>
                  <a:srgbClr val="FFFF00"/>
                </a:solidFill>
              </a:rPr>
              <a:t>Cs</a:t>
            </a:r>
            <a:r>
              <a:rPr lang="en-US" sz="2800" baseline="30000" dirty="0" err="1">
                <a:solidFill>
                  <a:srgbClr val="FFFF00"/>
                </a:solidFill>
              </a:rPr>
              <a:t>a</a:t>
            </a:r>
            <a:r>
              <a:rPr lang="en-US" sz="2800" dirty="0">
                <a:solidFill>
                  <a:srgbClr val="FFFF00"/>
                </a:solidFill>
              </a:rPr>
              <a:t>, </a:t>
            </a:r>
            <a:r>
              <a:rPr lang="en-US" sz="2800" dirty="0" err="1">
                <a:solidFill>
                  <a:srgbClr val="FFFF00"/>
                </a:solidFill>
              </a:rPr>
              <a:t>Yk</a:t>
            </a:r>
            <a:r>
              <a:rPr lang="en-US" sz="2800" baseline="30000" dirty="0" err="1">
                <a:solidFill>
                  <a:srgbClr val="FFFF00"/>
                </a:solidFill>
              </a:rPr>
              <a:t>a</a:t>
            </a:r>
            <a:r>
              <a:rPr lang="en-US" sz="2800" dirty="0">
                <a:solidFill>
                  <a:srgbClr val="FFFF00"/>
                </a:solidFill>
              </a:rPr>
              <a:t> and </a:t>
            </a:r>
            <a:r>
              <a:rPr lang="en-US" sz="2800" dirty="0" err="1">
                <a:solidFill>
                  <a:srgbClr val="FFFF00"/>
                </a:solidFill>
              </a:rPr>
              <a:t>McC</a:t>
            </a:r>
            <a:r>
              <a:rPr lang="en-US" sz="2800" baseline="30000" dirty="0" err="1">
                <a:solidFill>
                  <a:srgbClr val="FFFF00"/>
                </a:solidFill>
              </a:rPr>
              <a:t>a</a:t>
            </a:r>
            <a:r>
              <a:rPr lang="en-US" sz="2800" dirty="0">
                <a:solidFill>
                  <a:srgbClr val="FFFF00"/>
                </a:solidFill>
              </a:rPr>
              <a:t>), </a:t>
            </a:r>
            <a:r>
              <a:rPr lang="en-US" sz="2800" dirty="0" err="1">
                <a:solidFill>
                  <a:srgbClr val="FFFF00"/>
                </a:solidFill>
              </a:rPr>
              <a:t>Bg</a:t>
            </a:r>
            <a:r>
              <a:rPr lang="en-US" sz="2800" dirty="0">
                <a:solidFill>
                  <a:srgbClr val="FFFF00"/>
                </a:solidFill>
              </a:rPr>
              <a:t> (leukocyte-related), anti-</a:t>
            </a:r>
            <a:r>
              <a:rPr lang="en-US" sz="2800" dirty="0" err="1">
                <a:solidFill>
                  <a:srgbClr val="FFFF00"/>
                </a:solidFill>
              </a:rPr>
              <a:t>Sd</a:t>
            </a:r>
            <a:r>
              <a:rPr lang="en-US" sz="2800" baseline="30000" dirty="0" err="1">
                <a:solidFill>
                  <a:srgbClr val="FFFF00"/>
                </a:solidFill>
              </a:rPr>
              <a:t>a</a:t>
            </a:r>
            <a:endParaRPr lang="en-US" sz="2800" dirty="0">
              <a:solidFill>
                <a:srgbClr val="FFFF00"/>
              </a:solidFill>
            </a:endParaRPr>
          </a:p>
          <a:p>
            <a:pPr algn="l" rtl="0"/>
            <a:r>
              <a:rPr lang="en-US" sz="2800" b="1" dirty="0">
                <a:solidFill>
                  <a:srgbClr val="FF0000"/>
                </a:solidFill>
              </a:rPr>
              <a:t>If the quantity of serum is limited</a:t>
            </a:r>
            <a:r>
              <a:rPr lang="en-US" sz="2800" dirty="0"/>
              <a:t>, the units may be typed for selecting units</a:t>
            </a:r>
            <a:r>
              <a:rPr lang="en-US" sz="3600" b="1" dirty="0">
                <a:solidFill>
                  <a:srgbClr val="FF0000"/>
                </a:solidFill>
              </a:rPr>
              <a:t>: </a:t>
            </a:r>
            <a:r>
              <a:rPr lang="en-US" sz="2800" b="1" dirty="0">
                <a:solidFill>
                  <a:srgbClr val="FFFF00"/>
                </a:solidFill>
              </a:rPr>
              <a:t>anti-A</a:t>
            </a:r>
            <a:r>
              <a:rPr lang="en-US" sz="2800" b="1" baseline="-25000" dirty="0">
                <a:solidFill>
                  <a:srgbClr val="FFFF00"/>
                </a:solidFill>
              </a:rPr>
              <a:t>1</a:t>
            </a:r>
            <a:r>
              <a:rPr lang="en-US" sz="2800" b="1" dirty="0">
                <a:solidFill>
                  <a:srgbClr val="FFFF00"/>
                </a:solidFill>
              </a:rPr>
              <a:t>, -Le</a:t>
            </a:r>
            <a:r>
              <a:rPr lang="en-US" sz="2800" b="1" baseline="30000" dirty="0">
                <a:solidFill>
                  <a:srgbClr val="FFFF00"/>
                </a:solidFill>
              </a:rPr>
              <a:t>a</a:t>
            </a:r>
            <a:r>
              <a:rPr lang="en-US" sz="2800" b="1" dirty="0">
                <a:solidFill>
                  <a:srgbClr val="FFFF00"/>
                </a:solidFill>
              </a:rPr>
              <a:t>, -</a:t>
            </a:r>
            <a:r>
              <a:rPr lang="en-US" sz="2800" b="1" dirty="0" err="1">
                <a:solidFill>
                  <a:srgbClr val="FFFF00"/>
                </a:solidFill>
              </a:rPr>
              <a:t>Le</a:t>
            </a:r>
            <a:r>
              <a:rPr lang="en-US" sz="2800" b="1" baseline="30000" dirty="0" err="1">
                <a:solidFill>
                  <a:srgbClr val="FFFF00"/>
                </a:solidFill>
              </a:rPr>
              <a:t>b</a:t>
            </a:r>
            <a:r>
              <a:rPr lang="en-US" sz="2800" b="1" dirty="0">
                <a:solidFill>
                  <a:srgbClr val="FFFF00"/>
                </a:solidFill>
              </a:rPr>
              <a:t>, Lu</a:t>
            </a:r>
            <a:r>
              <a:rPr lang="en-US" sz="2800" b="1" baseline="30000" dirty="0">
                <a:solidFill>
                  <a:srgbClr val="FFFF00"/>
                </a:solidFill>
              </a:rPr>
              <a:t>a</a:t>
            </a:r>
            <a:r>
              <a:rPr lang="en-US" sz="2800" b="1" dirty="0">
                <a:solidFill>
                  <a:srgbClr val="FFFF00"/>
                </a:solidFill>
              </a:rPr>
              <a:t>, -M, -N and -P</a:t>
            </a:r>
            <a:r>
              <a:rPr lang="en-US" sz="2800" b="1" baseline="-25000" dirty="0">
                <a:solidFill>
                  <a:srgbClr val="FFFF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7798495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063446" cy="1489801"/>
          </a:xfrm>
        </p:spPr>
        <p:txBody>
          <a:bodyPr>
            <a:normAutofit/>
          </a:bodyPr>
          <a:lstStyle/>
          <a:p>
            <a:pPr algn="ctr" rtl="0"/>
            <a:r>
              <a:rPr lang="en-US" b="1" dirty="0"/>
              <a:t>the antibody to </a:t>
            </a:r>
            <a:br>
              <a:rPr lang="en-US" b="1" dirty="0"/>
            </a:br>
            <a:r>
              <a:rPr lang="en-US" b="1" dirty="0">
                <a:solidFill>
                  <a:srgbClr val="FF0000"/>
                </a:solidFill>
              </a:rPr>
              <a:t>a low frequency antigen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68434"/>
            <a:ext cx="10515600" cy="4008529"/>
          </a:xfrm>
        </p:spPr>
        <p:txBody>
          <a:bodyPr>
            <a:normAutofit/>
          </a:bodyPr>
          <a:lstStyle/>
          <a:p>
            <a:pPr algn="l" rtl="0"/>
            <a:r>
              <a:rPr lang="en-US" sz="4000" b="1" dirty="0"/>
              <a:t>Reagent antiserum is not available</a:t>
            </a:r>
          </a:p>
          <a:p>
            <a:pPr lvl="1" algn="l" rtl="0"/>
            <a:r>
              <a:rPr lang="en-US" sz="3200" b="1" dirty="0">
                <a:solidFill>
                  <a:srgbClr val="FFFF00"/>
                </a:solidFill>
              </a:rPr>
              <a:t>By anti-</a:t>
            </a:r>
            <a:r>
              <a:rPr lang="en-US" sz="3200" b="1" dirty="0" err="1">
                <a:solidFill>
                  <a:srgbClr val="FFFF00"/>
                </a:solidFill>
              </a:rPr>
              <a:t>C</a:t>
            </a:r>
            <a:r>
              <a:rPr lang="en-US" sz="3200" b="1" baseline="30000" dirty="0" err="1">
                <a:solidFill>
                  <a:srgbClr val="FFFF00"/>
                </a:solidFill>
              </a:rPr>
              <a:t>w</a:t>
            </a:r>
            <a:r>
              <a:rPr lang="en-US" sz="3200" b="1" dirty="0">
                <a:solidFill>
                  <a:srgbClr val="FFFF00"/>
                </a:solidFill>
              </a:rPr>
              <a:t>, -</a:t>
            </a:r>
            <a:r>
              <a:rPr lang="en-US" sz="3200" b="1" dirty="0" err="1">
                <a:solidFill>
                  <a:srgbClr val="FFFF00"/>
                </a:solidFill>
              </a:rPr>
              <a:t>Js</a:t>
            </a:r>
            <a:r>
              <a:rPr lang="en-US" sz="3200" b="1" baseline="30000" dirty="0" err="1">
                <a:solidFill>
                  <a:srgbClr val="FFFF00"/>
                </a:solidFill>
              </a:rPr>
              <a:t>a</a:t>
            </a:r>
            <a:r>
              <a:rPr lang="en-US" sz="3200" b="1" dirty="0">
                <a:solidFill>
                  <a:srgbClr val="FFFF00"/>
                </a:solidFill>
              </a:rPr>
              <a:t>, Kp</a:t>
            </a:r>
            <a:r>
              <a:rPr lang="en-US" sz="3200" b="1" baseline="30000" dirty="0">
                <a:solidFill>
                  <a:srgbClr val="FFFF00"/>
                </a:solidFill>
              </a:rPr>
              <a:t>a</a:t>
            </a:r>
            <a:r>
              <a:rPr lang="en-US" sz="3200" b="1" dirty="0">
                <a:solidFill>
                  <a:srgbClr val="FFFF00"/>
                </a:solidFill>
              </a:rPr>
              <a:t> and -</a:t>
            </a:r>
            <a:r>
              <a:rPr lang="en-US" sz="3200" b="1" dirty="0" err="1">
                <a:solidFill>
                  <a:srgbClr val="FFFF00"/>
                </a:solidFill>
              </a:rPr>
              <a:t>Wr</a:t>
            </a:r>
            <a:r>
              <a:rPr lang="en-US" sz="3200" b="1" baseline="30000" dirty="0" err="1">
                <a:solidFill>
                  <a:srgbClr val="FFFF00"/>
                </a:solidFill>
              </a:rPr>
              <a:t>a</a:t>
            </a:r>
            <a:endParaRPr lang="en-US" sz="3200" dirty="0">
              <a:solidFill>
                <a:srgbClr val="FFFF00"/>
              </a:solidFill>
            </a:endParaRPr>
          </a:p>
          <a:p>
            <a:pPr algn="l" rtl="0"/>
            <a:r>
              <a:rPr lang="en-US" sz="4400" b="1" dirty="0">
                <a:solidFill>
                  <a:srgbClr val="FF0000"/>
                </a:solidFill>
              </a:rPr>
              <a:t>Selection is not difficult</a:t>
            </a:r>
            <a:endParaRPr lang="fa-IR" sz="6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6816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If antibody identification tests cannot be completed</a:t>
            </a:r>
            <a:br>
              <a:rPr lang="en-US" sz="4400" dirty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4000" b="1" dirty="0">
                <a:solidFill>
                  <a:srgbClr val="FF0000"/>
                </a:solidFill>
              </a:rPr>
              <a:t>a medical judgment </a:t>
            </a:r>
            <a:r>
              <a:rPr lang="en-US" sz="3200" dirty="0"/>
              <a:t>must be made regarding the urgency of transfusion and the risk for incompatibility</a:t>
            </a:r>
          </a:p>
          <a:p>
            <a:pPr algn="l" rtl="0"/>
            <a:r>
              <a:rPr lang="en-US" sz="3200" dirty="0"/>
              <a:t>It may be desirable </a:t>
            </a:r>
            <a:r>
              <a:rPr lang="en-US" sz="4000" b="1" dirty="0"/>
              <a:t>to issue red cells lacking antigen specificities </a:t>
            </a:r>
            <a:r>
              <a:rPr lang="en-US" sz="3200" dirty="0"/>
              <a:t>that cannot be excluded, if available.</a:t>
            </a:r>
            <a:endParaRPr lang="fa-IR" sz="3200" dirty="0"/>
          </a:p>
          <a:p>
            <a:endParaRPr lang="fa-IR" sz="3200" dirty="0"/>
          </a:p>
          <a:p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17325816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30868-4CF5-4314-80A9-5CF3152C9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C8038-4613-4180-A166-E430D4FA7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FAD050F-88EB-4A5E-9C4E-8A6ED492F8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1"/>
          <a:stretch/>
        </p:blipFill>
        <p:spPr bwMode="auto">
          <a:xfrm>
            <a:off x="1237269" y="1593669"/>
            <a:ext cx="4181197" cy="519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BAE859-0547-46FA-8358-1D59086CC9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39" t="4638" r="19551" b="1823"/>
          <a:stretch/>
        </p:blipFill>
        <p:spPr>
          <a:xfrm>
            <a:off x="5418466" y="207009"/>
            <a:ext cx="4627686" cy="656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5154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06210" y="2390502"/>
            <a:ext cx="4080544" cy="3004457"/>
          </a:xfrm>
        </p:spPr>
        <p:txBody>
          <a:bodyPr/>
          <a:lstStyle/>
          <a:p>
            <a:r>
              <a:rPr lang="en-US" b="1" dirty="0"/>
              <a:t>Whole Blood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89AEFE2-D8AF-43FA-8CEB-A8EC7F7E40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116" y="452717"/>
            <a:ext cx="4623094" cy="6143015"/>
          </a:xfrm>
        </p:spPr>
      </p:pic>
    </p:spTree>
    <p:extLst>
      <p:ext uri="{BB962C8B-B14F-4D97-AF65-F5344CB8AC3E}">
        <p14:creationId xmlns:p14="http://schemas.microsoft.com/office/powerpoint/2010/main" val="22043413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2052918"/>
            <a:ext cx="2646362" cy="4195481"/>
          </a:xfrm>
        </p:spPr>
        <p:txBody>
          <a:bodyPr/>
          <a:lstStyle/>
          <a:p>
            <a:pPr algn="l" rtl="0"/>
            <a:endParaRPr lang="en-US" dirty="0"/>
          </a:p>
          <a:p>
            <a:pPr marL="0" indent="0" algn="l" rtl="0">
              <a:buNone/>
            </a:pPr>
            <a:r>
              <a:rPr lang="en-US" b="1" dirty="0"/>
              <a:t>Packed Red Cells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6042" t="14500" r="18542" b="8833"/>
          <a:stretch/>
        </p:blipFill>
        <p:spPr>
          <a:xfrm>
            <a:off x="2981759" y="186744"/>
            <a:ext cx="7432040" cy="64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2018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7"/>
            <a:ext cx="4090989" cy="5795681"/>
          </a:xfrm>
        </p:spPr>
        <p:txBody>
          <a:bodyPr/>
          <a:lstStyle/>
          <a:p>
            <a:r>
              <a:rPr lang="en-US" sz="4800" dirty="0"/>
              <a:t>leukocyte-reduced RBC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125" t="20334" r="23333" b="14441"/>
          <a:stretch/>
        </p:blipFill>
        <p:spPr>
          <a:xfrm>
            <a:off x="4940302" y="531159"/>
            <a:ext cx="5029200" cy="579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17928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1146" t="20000" r="20000" b="12666"/>
          <a:stretch/>
        </p:blipFill>
        <p:spPr>
          <a:xfrm>
            <a:off x="1612900" y="241300"/>
            <a:ext cx="8229600" cy="630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6025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13DED-3A23-4C21-96FF-1D32F207E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F1EFB7-746D-4549-B504-9852CBE1E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8" y="1213610"/>
            <a:ext cx="3287277" cy="4615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8DB599-D95B-4D65-827D-11AC73E06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303" y="1901803"/>
            <a:ext cx="3334215" cy="32389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9EA87D-FCFA-42CE-8EAD-0FB433E83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36" y="2037806"/>
            <a:ext cx="4085377" cy="296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0420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22A11-7617-4A40-A620-12ADC433D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8B4CF-63E4-447C-A870-B61ABFD453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6E8C03-A8C3-4144-AF1E-7B8F7191F5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68" t="22286" r="16032" b="10285"/>
          <a:stretch/>
        </p:blipFill>
        <p:spPr>
          <a:xfrm>
            <a:off x="4012474" y="452718"/>
            <a:ext cx="4167052" cy="585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54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steps in compatibility testing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6700"/>
            <a:ext cx="10515600" cy="4965700"/>
          </a:xfrm>
        </p:spPr>
        <p:txBody>
          <a:bodyPr>
            <a:normAutofit/>
          </a:bodyPr>
          <a:lstStyle/>
          <a:p>
            <a:pPr algn="l" rtl="0"/>
            <a:r>
              <a:rPr lang="en-US" dirty="0"/>
              <a:t>Physician order</a:t>
            </a:r>
          </a:p>
          <a:p>
            <a:pPr lvl="1" algn="l" rtl="0"/>
            <a:r>
              <a:rPr lang="en-US" sz="3600" dirty="0"/>
              <a:t>Written </a:t>
            </a:r>
            <a:r>
              <a:rPr lang="en-US" sz="3600" b="1" dirty="0">
                <a:solidFill>
                  <a:srgbClr val="FF0000"/>
                </a:solidFill>
              </a:rPr>
              <a:t>order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dirty="0"/>
              <a:t>(paper or electronic) for type and screen test</a:t>
            </a:r>
          </a:p>
          <a:p>
            <a:pPr algn="l" rtl="0"/>
            <a:r>
              <a:rPr lang="en-US" dirty="0"/>
              <a:t>Phlebotomy/recipient identification</a:t>
            </a:r>
          </a:p>
          <a:p>
            <a:pPr lvl="1" algn="l" rtl="0"/>
            <a:r>
              <a:rPr lang="en-US" sz="3600" b="1" dirty="0">
                <a:solidFill>
                  <a:srgbClr val="FF0000"/>
                </a:solidFill>
              </a:rPr>
              <a:t>positively</a:t>
            </a:r>
            <a:r>
              <a:rPr lang="en-US" sz="3600" dirty="0"/>
              <a:t> identify the recipient and the its sample</a:t>
            </a:r>
          </a:p>
          <a:p>
            <a:pPr algn="l" rtl="0"/>
            <a:r>
              <a:rPr lang="en-US" dirty="0"/>
              <a:t>Recipient testing</a:t>
            </a:r>
          </a:p>
          <a:p>
            <a:pPr lvl="1" algn="l" rtl="0"/>
            <a:r>
              <a:rPr lang="en-US" sz="3600" dirty="0"/>
              <a:t>Perform ABO and Rh </a:t>
            </a:r>
            <a:r>
              <a:rPr lang="en-US" sz="3600" b="1" dirty="0">
                <a:solidFill>
                  <a:srgbClr val="FF0000"/>
                </a:solidFill>
              </a:rPr>
              <a:t>typing</a:t>
            </a:r>
            <a:r>
              <a:rPr lang="en-US" sz="3600" dirty="0"/>
              <a:t> </a:t>
            </a:r>
            <a:r>
              <a:rPr lang="en-US" dirty="0"/>
              <a:t>—red cell and serum or plasma testing are required</a:t>
            </a:r>
          </a:p>
          <a:p>
            <a:pPr lvl="1" algn="l" rtl="0"/>
            <a:r>
              <a:rPr lang="en-US" dirty="0"/>
              <a:t>Review </a:t>
            </a:r>
            <a:r>
              <a:rPr lang="en-US" sz="3900" dirty="0"/>
              <a:t>previous records </a:t>
            </a:r>
            <a:r>
              <a:rPr lang="en-US" dirty="0"/>
              <a:t>for comparison with current typing results</a:t>
            </a:r>
          </a:p>
        </p:txBody>
      </p:sp>
    </p:spTree>
    <p:extLst>
      <p:ext uri="{BB962C8B-B14F-4D97-AF65-F5344CB8AC3E}">
        <p14:creationId xmlns:p14="http://schemas.microsoft.com/office/powerpoint/2010/main" val="93039707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D901D-5589-4DFE-BA82-498A2C21E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FC919E-6AB9-4B4F-BE1D-092B217E85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20" y="4755054"/>
            <a:ext cx="9449506" cy="219363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B76981-7401-4B88-9B0F-9D9749215C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9" b="19438"/>
          <a:stretch/>
        </p:blipFill>
        <p:spPr>
          <a:xfrm>
            <a:off x="3504105" y="248513"/>
            <a:ext cx="3688734" cy="18022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5DE594-8BFA-463E-8162-6488D121AE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878" y="2102947"/>
            <a:ext cx="7418391" cy="303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62080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B6AEB-9F70-4EA4-9FA0-C183651AB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A1D46-C448-4F4B-BA4F-8DEB18907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sz="4400" b="1" dirty="0"/>
              <a:t>Frozen red cells</a:t>
            </a:r>
          </a:p>
          <a:p>
            <a:pPr algn="l" rtl="0"/>
            <a:r>
              <a:rPr lang="en-US" sz="4400" b="1" dirty="0"/>
              <a:t>Washed red cells</a:t>
            </a:r>
          </a:p>
          <a:p>
            <a:pPr algn="l" rtl="0"/>
            <a:r>
              <a:rPr lang="en-US" sz="4400" b="1" dirty="0"/>
              <a:t>CMV seronegative red cells</a:t>
            </a:r>
          </a:p>
          <a:p>
            <a:pPr algn="l" rtl="0"/>
            <a:endParaRPr lang="en-US" b="1" dirty="0"/>
          </a:p>
          <a:p>
            <a:pPr algn="l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43442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Neonatal And Pediatric Transfusion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0292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aliquots of a single unit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3600" dirty="0"/>
              <a:t>can significantly </a:t>
            </a:r>
            <a:r>
              <a:rPr lang="en-US" sz="3600" b="1" dirty="0">
                <a:solidFill>
                  <a:srgbClr val="FF0000"/>
                </a:solidFill>
              </a:rPr>
              <a:t>reduce donor exposures</a:t>
            </a:r>
          </a:p>
          <a:p>
            <a:pPr algn="l" rtl="0"/>
            <a:r>
              <a:rPr lang="en-US" sz="3600" dirty="0"/>
              <a:t>For a premature infant with an expected </a:t>
            </a:r>
            <a:r>
              <a:rPr lang="en-US" sz="4400" b="1" dirty="0">
                <a:solidFill>
                  <a:srgbClr val="FF0000"/>
                </a:solidFill>
              </a:rPr>
              <a:t>ongoing</a:t>
            </a:r>
            <a:r>
              <a:rPr lang="en-US" sz="3600" dirty="0"/>
              <a:t> transfusion requirement</a:t>
            </a:r>
          </a:p>
          <a:p>
            <a:pPr algn="l" rtl="0"/>
            <a:r>
              <a:rPr lang="en-US" sz="3600" dirty="0"/>
              <a:t>until outdate</a:t>
            </a:r>
          </a:p>
        </p:txBody>
      </p:sp>
    </p:spTree>
    <p:extLst>
      <p:ext uri="{BB962C8B-B14F-4D97-AF65-F5344CB8AC3E}">
        <p14:creationId xmlns:p14="http://schemas.microsoft.com/office/powerpoint/2010/main" val="145378843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48491-FD39-4E89-BC2B-DD08731E7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Multiple-bag Aliquot System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31CE78-60F8-4585-B4B5-8755A7F4B8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752" y="1396862"/>
            <a:ext cx="6669440" cy="5008420"/>
          </a:xfrm>
        </p:spPr>
      </p:pic>
    </p:spTree>
    <p:extLst>
      <p:ext uri="{BB962C8B-B14F-4D97-AF65-F5344CB8AC3E}">
        <p14:creationId xmlns:p14="http://schemas.microsoft.com/office/powerpoint/2010/main" val="92037151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48856-5B1A-451E-9297-D144C3E54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F7A565-77B9-490A-AF84-654CC1704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636720"/>
            <a:ext cx="9922228" cy="5584559"/>
          </a:xfrm>
        </p:spPr>
      </p:pic>
    </p:spTree>
    <p:extLst>
      <p:ext uri="{BB962C8B-B14F-4D97-AF65-F5344CB8AC3E}">
        <p14:creationId xmlns:p14="http://schemas.microsoft.com/office/powerpoint/2010/main" val="219400710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Exchange transfusion </a:t>
            </a:r>
            <a:r>
              <a:rPr lang="en-US" dirty="0"/>
              <a:t>of the neonate for </a:t>
            </a:r>
            <a:r>
              <a:rPr lang="en-US" dirty="0" err="1"/>
              <a:t>hyperbilirubinemia</a:t>
            </a:r>
            <a:r>
              <a:rPr lang="en-US" dirty="0"/>
              <a:t>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390503"/>
            <a:ext cx="10683240" cy="3857896"/>
          </a:xfrm>
        </p:spPr>
        <p:txBody>
          <a:bodyPr>
            <a:noAutofit/>
          </a:bodyPr>
          <a:lstStyle/>
          <a:p>
            <a:pPr algn="l" rtl="0"/>
            <a:r>
              <a:rPr lang="en-US" sz="3600" b="1" dirty="0"/>
              <a:t>Whole blood </a:t>
            </a:r>
            <a:endParaRPr lang="en-US" sz="2800" dirty="0"/>
          </a:p>
          <a:p>
            <a:pPr algn="l" rtl="0"/>
            <a:r>
              <a:rPr lang="en-US" sz="3200" b="1" dirty="0"/>
              <a:t>RBCs reconstituted with compatible plasma </a:t>
            </a:r>
            <a:r>
              <a:rPr lang="en-US" sz="2800" dirty="0"/>
              <a:t>to </a:t>
            </a:r>
            <a:r>
              <a:rPr lang="en-US" sz="2800" dirty="0" err="1"/>
              <a:t>Hct</a:t>
            </a:r>
            <a:r>
              <a:rPr lang="en-US" sz="2800" dirty="0"/>
              <a:t> of 45% can be used</a:t>
            </a:r>
            <a:endParaRPr lang="fa-IR" sz="2800" dirty="0"/>
          </a:p>
        </p:txBody>
      </p:sp>
    </p:spTree>
    <p:extLst>
      <p:ext uri="{BB962C8B-B14F-4D97-AF65-F5344CB8AC3E}">
        <p14:creationId xmlns:p14="http://schemas.microsoft.com/office/powerpoint/2010/main" val="270686658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4" y="1447800"/>
            <a:ext cx="9970245" cy="3329581"/>
          </a:xfrm>
        </p:spPr>
        <p:txBody>
          <a:bodyPr/>
          <a:lstStyle/>
          <a:p>
            <a:pPr algn="ctr"/>
            <a:r>
              <a:rPr lang="fa-IR" sz="5400" dirty="0"/>
              <a:t> تزريق خون كامل</a:t>
            </a:r>
            <a:br>
              <a:rPr lang="fa-IR" sz="5400" dirty="0"/>
            </a:br>
            <a:r>
              <a:rPr lang="fa-IR" sz="5400" dirty="0"/>
              <a:t> </a:t>
            </a:r>
            <a:r>
              <a:rPr lang="fa-IR" sz="5400" b="1" dirty="0">
                <a:solidFill>
                  <a:srgbClr val="FF0000"/>
                </a:solidFill>
              </a:rPr>
              <a:t>همگروه از نظر سيستم</a:t>
            </a:r>
            <a:r>
              <a:rPr lang="en-US" sz="5400" b="1" dirty="0" err="1">
                <a:solidFill>
                  <a:srgbClr val="FF0000"/>
                </a:solidFill>
              </a:rPr>
              <a:t>ABO&amp;Rh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fa-IR" sz="5400" dirty="0"/>
              <a:t> </a:t>
            </a:r>
            <a:br>
              <a:rPr lang="fa-IR" sz="5400" dirty="0"/>
            </a:br>
            <a:r>
              <a:rPr lang="fa-IR" sz="5400" dirty="0"/>
              <a:t>با گيرنده الزامي است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13980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66631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pPr algn="ctr"/>
            <a:r>
              <a:rPr lang="fa-IR" b="1" dirty="0"/>
              <a:t>گلبول قرمز متراکم (</a:t>
            </a:r>
            <a:r>
              <a:rPr lang="en-US" b="1" dirty="0"/>
              <a:t>(Packed Red Cells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586446"/>
            <a:ext cx="8946541" cy="3661953"/>
          </a:xfrm>
        </p:spPr>
        <p:txBody>
          <a:bodyPr>
            <a:noAutofit/>
          </a:bodyPr>
          <a:lstStyle/>
          <a:p>
            <a:r>
              <a:rPr lang="en-US" sz="4000" dirty="0"/>
              <a:t> </a:t>
            </a:r>
            <a:r>
              <a:rPr lang="fa-IR" sz="4000" dirty="0"/>
              <a:t>تزريق همگروه </a:t>
            </a:r>
            <a:r>
              <a:rPr lang="en-US" sz="4000" dirty="0"/>
              <a:t> </a:t>
            </a:r>
            <a:r>
              <a:rPr lang="fa-IR" sz="4000" dirty="0"/>
              <a:t>يا </a:t>
            </a:r>
          </a:p>
          <a:p>
            <a:r>
              <a:rPr lang="en-US" sz="3800" dirty="0"/>
              <a:t> </a:t>
            </a:r>
            <a:r>
              <a:rPr lang="fa-IR" sz="3800" dirty="0"/>
              <a:t>سازگار از نظر سيستم </a:t>
            </a:r>
            <a:r>
              <a:rPr lang="en-US" sz="3800" dirty="0"/>
              <a:t>ABO </a:t>
            </a:r>
            <a:r>
              <a:rPr lang="fa-IR" sz="3800" dirty="0"/>
              <a:t> با پلاسماي گيرنده</a:t>
            </a:r>
          </a:p>
        </p:txBody>
      </p:sp>
    </p:spTree>
    <p:extLst>
      <p:ext uri="{BB962C8B-B14F-4D97-AF65-F5344CB8AC3E}">
        <p14:creationId xmlns:p14="http://schemas.microsoft.com/office/powerpoint/2010/main" val="25648674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 compatibility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727200"/>
            <a:ext cx="9196388" cy="4521199"/>
          </a:xfrm>
        </p:spPr>
        <p:txBody>
          <a:bodyPr>
            <a:noAutofit/>
          </a:bodyPr>
          <a:lstStyle/>
          <a:p>
            <a:pPr algn="l" rtl="0"/>
            <a:r>
              <a:rPr lang="en-US" sz="4000" dirty="0"/>
              <a:t>whole blood must be of </a:t>
            </a:r>
            <a:r>
              <a:rPr lang="en-US" sz="4000" b="1" dirty="0">
                <a:solidFill>
                  <a:srgbClr val="FF0000"/>
                </a:solidFill>
              </a:rPr>
              <a:t>identical</a:t>
            </a:r>
            <a:r>
              <a:rPr lang="en-US" sz="4000" dirty="0"/>
              <a:t> ABO type to the recipient</a:t>
            </a:r>
          </a:p>
          <a:p>
            <a:pPr algn="l" rtl="0"/>
            <a:r>
              <a:rPr lang="en-US" sz="4000" dirty="0"/>
              <a:t>Red blood cells, plasma and platelet concentrates need to be </a:t>
            </a:r>
            <a:r>
              <a:rPr lang="en-US" sz="4000" b="1" dirty="0">
                <a:solidFill>
                  <a:srgbClr val="FF0000"/>
                </a:solidFill>
              </a:rPr>
              <a:t>compatible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3200" dirty="0"/>
              <a:t>but not necessarily identical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3897566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steps in compatibility testing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l" rtl="0"/>
            <a:r>
              <a:rPr lang="en-US" dirty="0"/>
              <a:t>Donor testing</a:t>
            </a:r>
          </a:p>
          <a:p>
            <a:pPr lvl="1" algn="l" rtl="0"/>
            <a:r>
              <a:rPr lang="en-US" sz="3600" b="1" dirty="0">
                <a:solidFill>
                  <a:srgbClr val="FF0000"/>
                </a:solidFill>
              </a:rPr>
              <a:t>Confirm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/>
              <a:t>ABO and Rh types </a:t>
            </a:r>
            <a:r>
              <a:rPr lang="en-US" dirty="0"/>
              <a:t>on donor red cell units as required</a:t>
            </a:r>
            <a:endParaRPr lang="fa-IR" dirty="0"/>
          </a:p>
          <a:p>
            <a:pPr algn="l" rtl="0"/>
            <a:r>
              <a:rPr lang="en-US" dirty="0" err="1"/>
              <a:t>Crossmatch</a:t>
            </a:r>
            <a:endParaRPr lang="en-US" dirty="0"/>
          </a:p>
          <a:p>
            <a:pPr lvl="1" algn="l" rtl="0"/>
            <a:r>
              <a:rPr lang="en-US" sz="3600" b="1" dirty="0">
                <a:solidFill>
                  <a:srgbClr val="FF0000"/>
                </a:solidFill>
              </a:rPr>
              <a:t>Select</a:t>
            </a:r>
            <a:r>
              <a:rPr lang="en-US" sz="3600" dirty="0"/>
              <a:t> </a:t>
            </a:r>
            <a:r>
              <a:rPr lang="en-US" dirty="0"/>
              <a:t>ABO- and Rh-compatible red cell components for transfusion</a:t>
            </a:r>
          </a:p>
          <a:p>
            <a:pPr lvl="1" algn="l" rtl="0"/>
            <a:r>
              <a:rPr lang="en-US" dirty="0"/>
              <a:t>Perform serologic or electronic </a:t>
            </a:r>
            <a:r>
              <a:rPr lang="en-US" sz="3600" b="1" dirty="0" err="1">
                <a:solidFill>
                  <a:srgbClr val="FF0000"/>
                </a:solidFill>
              </a:rPr>
              <a:t>crossmatch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dirty="0"/>
              <a:t>of red cell components</a:t>
            </a:r>
          </a:p>
          <a:p>
            <a:pPr algn="l" rtl="0"/>
            <a:r>
              <a:rPr lang="en-US" dirty="0"/>
              <a:t>Labeling</a:t>
            </a:r>
          </a:p>
          <a:p>
            <a:pPr lvl="1" algn="l" rtl="0"/>
            <a:r>
              <a:rPr lang="en-US" dirty="0"/>
              <a:t>Label </a:t>
            </a:r>
            <a:r>
              <a:rPr lang="en-US" sz="3600" b="1" dirty="0">
                <a:solidFill>
                  <a:srgbClr val="FF0000"/>
                </a:solidFill>
              </a:rPr>
              <a:t>all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/>
              <a:t>red cell products or other components </a:t>
            </a:r>
            <a:r>
              <a:rPr lang="en-US" dirty="0"/>
              <a:t>with the recipient’s identifying information</a:t>
            </a:r>
          </a:p>
        </p:txBody>
      </p:sp>
    </p:spTree>
    <p:extLst>
      <p:ext uri="{BB962C8B-B14F-4D97-AF65-F5344CB8AC3E}">
        <p14:creationId xmlns:p14="http://schemas.microsoft.com/office/powerpoint/2010/main" val="254498314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4" y="1249680"/>
            <a:ext cx="10153126" cy="3527701"/>
          </a:xfrm>
        </p:spPr>
        <p:txBody>
          <a:bodyPr/>
          <a:lstStyle/>
          <a:p>
            <a:pPr rtl="0"/>
            <a:r>
              <a:rPr lang="en-US" sz="4400" b="1" dirty="0">
                <a:solidFill>
                  <a:srgbClr val="FF0000"/>
                </a:solidFill>
              </a:rPr>
              <a:t>Transfused red cells must be compatible with recipient antibodies</a:t>
            </a:r>
            <a:br>
              <a:rPr lang="en-US" sz="4400" dirty="0"/>
            </a:br>
            <a:r>
              <a:rPr lang="en-US" sz="4400" b="1" dirty="0"/>
              <a:t>Transfused plasma must be compatible with recipient red cells</a:t>
            </a:r>
            <a:endParaRPr lang="fa-IR" sz="4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0947736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628" t="10305" r="17432" b="18414"/>
          <a:stretch/>
        </p:blipFill>
        <p:spPr>
          <a:xfrm>
            <a:off x="1103312" y="452717"/>
            <a:ext cx="8946541" cy="613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06931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err="1"/>
              <a:t>Crossmatch</a:t>
            </a:r>
            <a:r>
              <a:rPr lang="fa-IR" sz="60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853248"/>
            <a:ext cx="8946541" cy="4395151"/>
          </a:xfrm>
        </p:spPr>
        <p:txBody>
          <a:bodyPr>
            <a:normAutofit/>
          </a:bodyPr>
          <a:lstStyle/>
          <a:p>
            <a:pPr algn="l" rtl="0"/>
            <a:r>
              <a:rPr lang="en-US" sz="3200" dirty="0"/>
              <a:t>The final step of </a:t>
            </a:r>
            <a:r>
              <a:rPr lang="en-US" sz="3200" dirty="0" err="1"/>
              <a:t>pretransfusion</a:t>
            </a:r>
            <a:r>
              <a:rPr lang="en-US" sz="3200" dirty="0"/>
              <a:t> compatibility testing</a:t>
            </a:r>
          </a:p>
          <a:p>
            <a:pPr algn="l" rtl="0"/>
            <a:r>
              <a:rPr lang="en-US" sz="4400" dirty="0"/>
              <a:t>final check of ABO compatibility</a:t>
            </a:r>
          </a:p>
          <a:p>
            <a:pPr algn="l" rtl="0"/>
            <a:r>
              <a:rPr lang="en-US" sz="4400" dirty="0"/>
              <a:t>detection of unidentified antibodies</a:t>
            </a:r>
          </a:p>
        </p:txBody>
      </p:sp>
    </p:spTree>
    <p:extLst>
      <p:ext uri="{BB962C8B-B14F-4D97-AF65-F5344CB8AC3E}">
        <p14:creationId xmlns:p14="http://schemas.microsoft.com/office/powerpoint/2010/main" val="273806333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Crossmatch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4400" b="1" dirty="0">
                <a:solidFill>
                  <a:srgbClr val="FF0000"/>
                </a:solidFill>
              </a:rPr>
              <a:t>Full </a:t>
            </a:r>
            <a:r>
              <a:rPr lang="en-US" sz="4400" b="1" dirty="0" err="1">
                <a:solidFill>
                  <a:srgbClr val="FF0000"/>
                </a:solidFill>
              </a:rPr>
              <a:t>antiglobulin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crossmatch</a:t>
            </a:r>
            <a:r>
              <a:rPr lang="en-US" sz="4400" b="1" dirty="0">
                <a:solidFill>
                  <a:srgbClr val="FF0000"/>
                </a:solidFill>
              </a:rPr>
              <a:t> required </a:t>
            </a:r>
          </a:p>
          <a:p>
            <a:pPr lvl="1" algn="l" rtl="0"/>
            <a:r>
              <a:rPr lang="en-US" sz="3200" dirty="0"/>
              <a:t>current antibody </a:t>
            </a:r>
            <a:r>
              <a:rPr lang="en-US" sz="3200" b="1" dirty="0"/>
              <a:t>screen</a:t>
            </a:r>
            <a:r>
              <a:rPr lang="en-US" sz="3200" dirty="0"/>
              <a:t> is positive</a:t>
            </a:r>
          </a:p>
          <a:p>
            <a:pPr lvl="1" algn="l" rtl="0"/>
            <a:r>
              <a:rPr lang="en-US" sz="3200" dirty="0"/>
              <a:t>a known </a:t>
            </a:r>
            <a:r>
              <a:rPr lang="en-US" sz="3200" b="1" dirty="0"/>
              <a:t>history</a:t>
            </a:r>
            <a:r>
              <a:rPr lang="en-US" sz="3200" dirty="0"/>
              <a:t> of clinically significant antibodies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154964019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Two components</a:t>
            </a:r>
            <a:r>
              <a:rPr lang="en-US" dirty="0"/>
              <a:t> of </a:t>
            </a:r>
            <a:r>
              <a:rPr lang="en-US" dirty="0" err="1"/>
              <a:t>Crossmatch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5400" b="1" dirty="0">
                <a:solidFill>
                  <a:srgbClr val="FF0000"/>
                </a:solidFill>
              </a:rPr>
              <a:t>Major cross-match</a:t>
            </a:r>
          </a:p>
          <a:p>
            <a:pPr lvl="1" algn="l" rtl="0"/>
            <a:r>
              <a:rPr lang="en-US" sz="3800" dirty="0"/>
              <a:t>between the recipient’s serum or plasma and donor red cells</a:t>
            </a:r>
          </a:p>
          <a:p>
            <a:pPr algn="l" rtl="0"/>
            <a:r>
              <a:rPr lang="en-US" sz="4000" b="1" dirty="0">
                <a:solidFill>
                  <a:srgbClr val="FF0000"/>
                </a:solidFill>
              </a:rPr>
              <a:t>Minor cross-match</a:t>
            </a:r>
          </a:p>
          <a:p>
            <a:pPr lvl="1" algn="l" rtl="0"/>
            <a:r>
              <a:rPr lang="en-US" sz="2600" dirty="0"/>
              <a:t>between recipient red cells and donor or plasma, </a:t>
            </a:r>
            <a:r>
              <a:rPr lang="en-US" sz="2200" dirty="0"/>
              <a:t>usually unnecessary</a:t>
            </a:r>
          </a:p>
        </p:txBody>
      </p:sp>
    </p:spTree>
    <p:extLst>
      <p:ext uri="{BB962C8B-B14F-4D97-AF65-F5344CB8AC3E}">
        <p14:creationId xmlns:p14="http://schemas.microsoft.com/office/powerpoint/2010/main" val="101066512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DC77D-7057-4888-BD46-F887B9BB3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446CE4-5287-41AD-B864-72E3E8CB17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114711"/>
            <a:ext cx="6443984" cy="6628578"/>
          </a:xfrm>
        </p:spPr>
      </p:pic>
    </p:spTree>
    <p:extLst>
      <p:ext uri="{BB962C8B-B14F-4D97-AF65-F5344CB8AC3E}">
        <p14:creationId xmlns:p14="http://schemas.microsoft.com/office/powerpoint/2010/main" val="27432029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7492C-ECB6-42DF-ADB3-E3B5C2E3C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04F65A-0E17-443F-A6AB-E984BEA73C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058" y="70699"/>
            <a:ext cx="6533660" cy="6716601"/>
          </a:xfrm>
        </p:spPr>
      </p:pic>
    </p:spTree>
    <p:extLst>
      <p:ext uri="{BB962C8B-B14F-4D97-AF65-F5344CB8AC3E}">
        <p14:creationId xmlns:p14="http://schemas.microsoft.com/office/powerpoint/2010/main" val="233893911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direct agglutination</a:t>
            </a:r>
            <a:br>
              <a:rPr lang="en-US" dirty="0"/>
            </a:br>
            <a:r>
              <a:rPr lang="en-US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immediate spin</a:t>
            </a:r>
            <a:r>
              <a:rPr lang="en-US" dirty="0"/>
              <a:t>)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40218"/>
            <a:ext cx="8946541" cy="4195481"/>
          </a:xfrm>
        </p:spPr>
        <p:txBody>
          <a:bodyPr>
            <a:normAutofit/>
          </a:bodyPr>
          <a:lstStyle/>
          <a:p>
            <a:pPr algn="l" rtl="0"/>
            <a:r>
              <a:rPr lang="en-US" sz="4000" dirty="0"/>
              <a:t>In the absence of unexpected red cell antibodies, can be performed</a:t>
            </a:r>
          </a:p>
          <a:p>
            <a:pPr algn="l" rtl="0"/>
            <a:r>
              <a:rPr lang="en-US" sz="2800" b="1" dirty="0"/>
              <a:t>A drop of donor cell suspension </a:t>
            </a:r>
            <a:r>
              <a:rPr lang="en-US" sz="2400" dirty="0"/>
              <a:t>is mixed with </a:t>
            </a:r>
            <a:r>
              <a:rPr lang="en-US" sz="3200" b="1" dirty="0">
                <a:solidFill>
                  <a:srgbClr val="FF0000"/>
                </a:solidFill>
              </a:rPr>
              <a:t>recipient serum</a:t>
            </a:r>
          </a:p>
          <a:p>
            <a:pPr lvl="1" algn="l" rtl="0"/>
            <a:r>
              <a:rPr lang="en-US" dirty="0"/>
              <a:t>centrifuged immediately</a:t>
            </a:r>
          </a:p>
          <a:p>
            <a:pPr lvl="1" algn="l" rtl="0"/>
            <a:r>
              <a:rPr lang="en-US" dirty="0"/>
              <a:t>Examined for hemolysis and/or agglutination</a:t>
            </a:r>
          </a:p>
          <a:p>
            <a:endParaRPr lang="fa-IR" sz="4000" dirty="0"/>
          </a:p>
        </p:txBody>
      </p:sp>
    </p:spTree>
    <p:extLst>
      <p:ext uri="{BB962C8B-B14F-4D97-AF65-F5344CB8AC3E}">
        <p14:creationId xmlns:p14="http://schemas.microsoft.com/office/powerpoint/2010/main" val="215178857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3B415-47A4-4FFC-B3BA-95E0A1F21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DFBFC4-8EF4-4E24-B132-FB31E96D7A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3" y="334429"/>
            <a:ext cx="10434711" cy="6143015"/>
          </a:xfrm>
        </p:spPr>
      </p:pic>
    </p:spTree>
    <p:extLst>
      <p:ext uri="{BB962C8B-B14F-4D97-AF65-F5344CB8AC3E}">
        <p14:creationId xmlns:p14="http://schemas.microsoft.com/office/powerpoint/2010/main" val="418083918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C7987-4F29-4DFA-ABF8-F8955EE40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BE79D3-A49A-4948-BF76-01083E6822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422808"/>
            <a:ext cx="10508127" cy="5968325"/>
          </a:xfrm>
        </p:spPr>
      </p:pic>
    </p:spTree>
    <p:extLst>
      <p:ext uri="{BB962C8B-B14F-4D97-AF65-F5344CB8AC3E}">
        <p14:creationId xmlns:p14="http://schemas.microsoft.com/office/powerpoint/2010/main" val="9725656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9784429</TotalTime>
  <Words>2576</Words>
  <Application>Microsoft Office PowerPoint</Application>
  <PresentationFormat>Widescreen</PresentationFormat>
  <Paragraphs>358</Paragraphs>
  <Slides>125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125</vt:i4>
      </vt:variant>
    </vt:vector>
  </HeadingPairs>
  <TitlesOfParts>
    <vt:vector size="133" baseType="lpstr">
      <vt:lpstr>Arial</vt:lpstr>
      <vt:lpstr>Calibri</vt:lpstr>
      <vt:lpstr>Calibri Light</vt:lpstr>
      <vt:lpstr>Century Gothic</vt:lpstr>
      <vt:lpstr>Wingdings</vt:lpstr>
      <vt:lpstr>Wingdings 3</vt:lpstr>
      <vt:lpstr>Ion</vt:lpstr>
      <vt:lpstr>Office Theme</vt:lpstr>
      <vt:lpstr>PowerPoint Presentation</vt:lpstr>
      <vt:lpstr>تست های سازگاری قبل از تزریق فرآورده های خونی</vt:lpstr>
      <vt:lpstr>COMPATIBILITY TESTING</vt:lpstr>
      <vt:lpstr>COMPATIBILITY TESTING</vt:lpstr>
      <vt:lpstr>an electronic crossmatch may be performed</vt:lpstr>
      <vt:lpstr>the steps in compatibility testing</vt:lpstr>
      <vt:lpstr>the steps in compatibility testing</vt:lpstr>
      <vt:lpstr>the steps in compatibility testing</vt:lpstr>
      <vt:lpstr>the steps in compatibility testing</vt:lpstr>
      <vt:lpstr>Labeling</vt:lpstr>
      <vt:lpstr>A physician’s order is required to prepare, dispense, and administer blood components.</vt:lpstr>
      <vt:lpstr>PowerPoint Presentation</vt:lpstr>
      <vt:lpstr>order</vt:lpstr>
      <vt:lpstr>PowerPoint Presentation</vt:lpstr>
      <vt:lpstr>Pretransfusion Testing</vt:lpstr>
      <vt:lpstr>pretransfusion samples </vt:lpstr>
      <vt:lpstr>phlebotomy</vt:lpstr>
      <vt:lpstr>PowerPoint Presentation</vt:lpstr>
      <vt:lpstr>PowerPoint Presentation</vt:lpstr>
      <vt:lpstr>PowerPoint Presentation</vt:lpstr>
      <vt:lpstr>PowerPoint Presentation</vt:lpstr>
      <vt:lpstr>Type of Sample</vt:lpstr>
      <vt:lpstr>Technical Problems with plasma in AHG </vt:lpstr>
      <vt:lpstr>Appearance</vt:lpstr>
      <vt:lpstr>Age of Sample According to AABB Standards</vt:lpstr>
      <vt:lpstr>Samples for pretransfusion </vt:lpstr>
      <vt:lpstr>Sample Storage According to AABB Standards</vt:lpstr>
      <vt:lpstr>PowerPoint Presentation</vt:lpstr>
      <vt:lpstr>Routine pretransfusion tests </vt:lpstr>
      <vt:lpstr>Recipient testing</vt:lpstr>
      <vt:lpstr>ABO Grouping</vt:lpstr>
      <vt:lpstr>ABO Grouping of Recipients</vt:lpstr>
      <vt:lpstr>Interpretation is generally straightforward  Any discrepancy in current testing or disagreement with previous records must be resolved</vt:lpstr>
      <vt:lpstr>PowerPoint Presentation</vt:lpstr>
      <vt:lpstr>ABO Grouping Discrepancies</vt:lpstr>
      <vt:lpstr>PowerPoint Presentation</vt:lpstr>
      <vt:lpstr>PowerPoint Presentation</vt:lpstr>
      <vt:lpstr>PowerPoint Presentation</vt:lpstr>
      <vt:lpstr>Recently transfused patients </vt:lpstr>
      <vt:lpstr>blood type cannot be concluded</vt:lpstr>
      <vt:lpstr>Blood bank arrangements:</vt:lpstr>
      <vt:lpstr>1. Routine techniques</vt:lpstr>
      <vt:lpstr>2. the blood is required urgently</vt:lpstr>
      <vt:lpstr>documentation of  the medical order  for emergency release  of blood components</vt:lpstr>
      <vt:lpstr>PowerPoint Presentation</vt:lpstr>
      <vt:lpstr>PowerPoint Presentation</vt:lpstr>
      <vt:lpstr>3. very urgent cases </vt:lpstr>
      <vt:lpstr>emergency release of  blood components  </vt:lpstr>
      <vt:lpstr>PowerPoint Presentation</vt:lpstr>
      <vt:lpstr>4. extreme urgent situation </vt:lpstr>
      <vt:lpstr>Rh-compatibility</vt:lpstr>
      <vt:lpstr>4. extreme urgent situation </vt:lpstr>
      <vt:lpstr>PowerPoint Presentation</vt:lpstr>
      <vt:lpstr>Rh Typing of Recipients</vt:lpstr>
      <vt:lpstr>Donor testing</vt:lpstr>
      <vt:lpstr>PowerPoint Presentation</vt:lpstr>
      <vt:lpstr>Rh Typing of Donors</vt:lpstr>
      <vt:lpstr>Direct typing for the D antigen </vt:lpstr>
      <vt:lpstr>Important events  in compatibility testing</vt:lpstr>
      <vt:lpstr>PowerPoint Presentation</vt:lpstr>
      <vt:lpstr>an antigram for a two-cell screen</vt:lpstr>
      <vt:lpstr>PowerPoint Presentation</vt:lpstr>
      <vt:lpstr>PowerPoint Presentation</vt:lpstr>
      <vt:lpstr>Unexpected red cell antibodies </vt:lpstr>
      <vt:lpstr>anamnestic response</vt:lpstr>
      <vt:lpstr> </vt:lpstr>
      <vt:lpstr>PowerPoint Presentation</vt:lpstr>
      <vt:lpstr>the antibody is clinically significant</vt:lpstr>
      <vt:lpstr>the antibody is not clinically significant</vt:lpstr>
      <vt:lpstr>the antibody reacts at the antiglobulin phase but is not clinically significant</vt:lpstr>
      <vt:lpstr>the antibody to  a low frequency antigen</vt:lpstr>
      <vt:lpstr>If antibody identification tests cannot be completed </vt:lpstr>
      <vt:lpstr>PowerPoint Presentation</vt:lpstr>
      <vt:lpstr>Whole Blood</vt:lpstr>
      <vt:lpstr>PowerPoint Presentation</vt:lpstr>
      <vt:lpstr>leukocyte-reduced RBC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Neonatal And Pediatric Transfusion</vt:lpstr>
      <vt:lpstr>aliquots of a single unit</vt:lpstr>
      <vt:lpstr>Multiple-bag Aliquot System</vt:lpstr>
      <vt:lpstr>PowerPoint Presentation</vt:lpstr>
      <vt:lpstr>Exchange transfusion of the neonate for hyperbilirubinemia </vt:lpstr>
      <vt:lpstr> تزريق خون كامل  همگروه از نظر سيستمABO&amp;Rh   با گيرنده الزامي است</vt:lpstr>
      <vt:lpstr>گلبول قرمز متراکم ((Packed Red Cells</vt:lpstr>
      <vt:lpstr>ABO compatibility </vt:lpstr>
      <vt:lpstr>Transfused red cells must be compatible with recipient antibodies Transfused plasma must be compatible with recipient red cells</vt:lpstr>
      <vt:lpstr>PowerPoint Presentation</vt:lpstr>
      <vt:lpstr>Crossmatch </vt:lpstr>
      <vt:lpstr>Crossmatch</vt:lpstr>
      <vt:lpstr>Two components of Crossmatch</vt:lpstr>
      <vt:lpstr>PowerPoint Presentation</vt:lpstr>
      <vt:lpstr>PowerPoint Presentation</vt:lpstr>
      <vt:lpstr>direct agglutination (immediate spin)</vt:lpstr>
      <vt:lpstr>PowerPoint Presentation</vt:lpstr>
      <vt:lpstr>PowerPoint Presentation</vt:lpstr>
      <vt:lpstr>so-called computer crossmatch</vt:lpstr>
      <vt:lpstr>Requirements for Implementation of the Electronic Crossmatch</vt:lpstr>
      <vt:lpstr>Preoperative Crossmatch Protocols</vt:lpstr>
      <vt:lpstr>periodic review &amp; revision</vt:lpstr>
      <vt:lpstr>Goals of  Preoperative Protocols</vt:lpstr>
      <vt:lpstr>Some blood bank laboratories still choose to perform a full antiglobulin crossmatch for all transfusions, </vt:lpstr>
      <vt:lpstr>Platelet Concentrates</vt:lpstr>
      <vt:lpstr>PowerPoint Presentation</vt:lpstr>
      <vt:lpstr>PowerPoint Presentation</vt:lpstr>
      <vt:lpstr>PowerPoint Presentation</vt:lpstr>
      <vt:lpstr>PowerPoint Presentation</vt:lpstr>
      <vt:lpstr>Rh antigens </vt:lpstr>
      <vt:lpstr>ABO compatibility </vt:lpstr>
      <vt:lpstr>ABO compatibility </vt:lpstr>
      <vt:lpstr>ABO compatibility </vt:lpstr>
      <vt:lpstr>Fresh Frozen Plasma</vt:lpstr>
      <vt:lpstr>PowerPoint Presentation</vt:lpstr>
      <vt:lpstr>PowerPoint Presentation</vt:lpstr>
      <vt:lpstr>PowerPoint Presentation</vt:lpstr>
      <vt:lpstr>PowerPoint Presentation</vt:lpstr>
      <vt:lpstr>Plasma has ABO antibodies, so must be ABO compatible with recipient.  Rh compatibility: Not an issue. </vt:lpstr>
      <vt:lpstr>PowerPoint Presentation</vt:lpstr>
      <vt:lpstr>Cryo precipitate</vt:lpstr>
      <vt:lpstr>Cryoprecipitated Antihemophilic Factor</vt:lpstr>
      <vt:lpstr>PowerPoint Presentation</vt:lpstr>
      <vt:lpstr>PowerPoint Presentation</vt:lpstr>
    </vt:vector>
  </TitlesOfParts>
  <Company>Moorche 30 DVDs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TRANSFUSION MEDICINE</dc:title>
  <dc:creator>MRT www.Win2Farsi.com</dc:creator>
  <cp:lastModifiedBy>Admin</cp:lastModifiedBy>
  <cp:revision>451</cp:revision>
  <dcterms:created xsi:type="dcterms:W3CDTF">2019-07-19T15:15:10Z</dcterms:created>
  <dcterms:modified xsi:type="dcterms:W3CDTF">2024-07-20T21:59:30Z</dcterms:modified>
</cp:coreProperties>
</file>