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3" r:id="rId11"/>
    <p:sldId id="296" r:id="rId12"/>
    <p:sldId id="297" r:id="rId13"/>
    <p:sldId id="298" r:id="rId14"/>
    <p:sldId id="303" r:id="rId15"/>
    <p:sldId id="299" r:id="rId16"/>
    <p:sldId id="300" r:id="rId17"/>
    <p:sldId id="301" r:id="rId18"/>
    <p:sldId id="284" r:id="rId19"/>
    <p:sldId id="285" r:id="rId20"/>
    <p:sldId id="286" r:id="rId21"/>
    <p:sldId id="287" r:id="rId22"/>
    <p:sldId id="257" r:id="rId23"/>
    <p:sldId id="258" r:id="rId24"/>
    <p:sldId id="280" r:id="rId25"/>
    <p:sldId id="260" r:id="rId26"/>
    <p:sldId id="262" r:id="rId27"/>
    <p:sldId id="261" r:id="rId28"/>
    <p:sldId id="279" r:id="rId29"/>
    <p:sldId id="281" r:id="rId30"/>
    <p:sldId id="265" r:id="rId31"/>
    <p:sldId id="278" r:id="rId32"/>
    <p:sldId id="277" r:id="rId33"/>
    <p:sldId id="266" r:id="rId34"/>
    <p:sldId id="267" r:id="rId35"/>
    <p:sldId id="268" r:id="rId36"/>
    <p:sldId id="269" r:id="rId37"/>
    <p:sldId id="270" r:id="rId38"/>
    <p:sldId id="271" r:id="rId39"/>
    <p:sldId id="275" r:id="rId40"/>
    <p:sldId id="272" r:id="rId41"/>
    <p:sldId id="273" r:id="rId42"/>
    <p:sldId id="276" r:id="rId43"/>
    <p:sldId id="2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69FBCA-E072-4E41-8625-80B8E48065DA}">
          <p14:sldIdLst>
            <p14:sldId id="25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83"/>
            <p14:sldId id="296"/>
            <p14:sldId id="297"/>
            <p14:sldId id="298"/>
            <p14:sldId id="303"/>
            <p14:sldId id="299"/>
            <p14:sldId id="300"/>
            <p14:sldId id="301"/>
            <p14:sldId id="284"/>
            <p14:sldId id="285"/>
            <p14:sldId id="286"/>
            <p14:sldId id="287"/>
            <p14:sldId id="257"/>
            <p14:sldId id="258"/>
            <p14:sldId id="280"/>
            <p14:sldId id="260"/>
            <p14:sldId id="262"/>
            <p14:sldId id="261"/>
          </p14:sldIdLst>
        </p14:section>
        <p14:section name="Untitled Section" id="{9F211CE8-7ED0-4E57-957C-6FEC5502144A}">
          <p14:sldIdLst>
            <p14:sldId id="279"/>
            <p14:sldId id="281"/>
            <p14:sldId id="265"/>
            <p14:sldId id="278"/>
            <p14:sldId id="277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9EF"/>
    <a:srgbClr val="FBF9FA"/>
    <a:srgbClr val="FFCCFF"/>
    <a:srgbClr val="FF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3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9FA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0E44-1CA3-418D-8DDA-4C830326C0A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ADED-3BDB-4416-B3EB-EB72FAFA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3537" y="1421177"/>
            <a:ext cx="63897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According to the previous 2018 European and current international guidelines </a:t>
            </a:r>
            <a:r>
              <a:rPr lang="en-US" sz="2000" b="1" dirty="0" smtClean="0"/>
              <a:t>,hypertension </a:t>
            </a:r>
            <a:r>
              <a:rPr lang="en-US" sz="2000" b="1" dirty="0"/>
              <a:t>is defined based 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repeated office SBP values </a:t>
            </a:r>
            <a:r>
              <a:rPr lang="en-US" sz="2000" b="1" dirty="0" smtClean="0"/>
              <a:t>,140 </a:t>
            </a:r>
            <a:r>
              <a:rPr lang="en-US" sz="2000" b="1" dirty="0"/>
              <a:t>mmHg and/or DBP </a:t>
            </a:r>
            <a:r>
              <a:rPr lang="en-US" sz="2000" b="1" dirty="0" smtClean="0"/>
              <a:t>90 </a:t>
            </a:r>
            <a:r>
              <a:rPr lang="en-US" sz="2000" b="1" dirty="0"/>
              <a:t>mmHg. </a:t>
            </a:r>
            <a:r>
              <a:rPr lang="en-US" sz="2000" b="1" u="sng" dirty="0"/>
              <a:t>However, there is a continuous relationship between </a:t>
            </a:r>
            <a:r>
              <a:rPr lang="en-US" sz="2000" b="1" u="sng" dirty="0" smtClean="0"/>
              <a:t>BP and </a:t>
            </a:r>
            <a:r>
              <a:rPr lang="en-US" sz="2000" b="1" u="sng" dirty="0"/>
              <a:t>CV or renal morbid or fatal events </a:t>
            </a:r>
            <a:r>
              <a:rPr lang="en-US" sz="2000" b="1" dirty="0"/>
              <a:t>starting from an office </a:t>
            </a:r>
            <a:r>
              <a:rPr lang="en-US" sz="2000" b="1" dirty="0">
                <a:solidFill>
                  <a:srgbClr val="FF0000"/>
                </a:solidFill>
              </a:rPr>
              <a:t>SBP &gt;115 mmHg and a DBP &gt;75 </a:t>
            </a:r>
            <a:r>
              <a:rPr lang="en-US" sz="2000" b="1" dirty="0"/>
              <a:t>mmHg </a:t>
            </a:r>
            <a:r>
              <a:rPr lang="en-US" sz="2000" b="1" dirty="0" smtClean="0"/>
              <a:t>.Therefore</a:t>
            </a:r>
            <a:r>
              <a:rPr lang="en-US" sz="2000" b="1" dirty="0"/>
              <a:t>, </a:t>
            </a:r>
            <a:r>
              <a:rPr lang="en-US" sz="2000" b="1" dirty="0" smtClean="0"/>
              <a:t>this definition </a:t>
            </a:r>
            <a:r>
              <a:rPr lang="en-US" sz="2000" b="1" dirty="0"/>
              <a:t>is arbitrary and has mainly the pragmatic purpose of simplifying the diagnosis and decision on </a:t>
            </a:r>
            <a:r>
              <a:rPr lang="en-US" sz="2000" b="1" dirty="0" smtClean="0"/>
              <a:t>hypertension Management.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61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013" y="1156772"/>
            <a:ext cx="6940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Automated office BP measurement (AOBP) uses a fully auto-mated oscillometric BP monitor to measure multiple consecutive </a:t>
            </a:r>
            <a:r>
              <a:rPr lang="en-US" sz="2400" b="1" dirty="0" smtClean="0"/>
              <a:t>BP readings </a:t>
            </a:r>
            <a:r>
              <a:rPr lang="en-US" sz="2400" b="1" dirty="0"/>
              <a:t>with a single activation. </a:t>
            </a:r>
            <a:r>
              <a:rPr lang="en-US" sz="2400" b="1" dirty="0">
                <a:solidFill>
                  <a:srgbClr val="FF0000"/>
                </a:solidFill>
              </a:rPr>
              <a:t>AOBP may overcome the white </a:t>
            </a:r>
            <a:r>
              <a:rPr lang="en-US" sz="2400" b="1" dirty="0" smtClean="0">
                <a:solidFill>
                  <a:srgbClr val="FF0000"/>
                </a:solidFill>
              </a:rPr>
              <a:t>coat effect </a:t>
            </a:r>
            <a:r>
              <a:rPr lang="en-US" sz="2400" b="1" dirty="0"/>
              <a:t>(i.e., isolated office hypertension) because it is more </a:t>
            </a:r>
            <a:r>
              <a:rPr lang="en-US" sz="2400" b="1" dirty="0" smtClean="0"/>
              <a:t>closely correlated </a:t>
            </a:r>
            <a:r>
              <a:rPr lang="en-US" sz="2400" b="1" dirty="0"/>
              <a:t>to</a:t>
            </a:r>
            <a:r>
              <a:rPr lang="en-US" sz="2400" b="1" u="sng" dirty="0"/>
              <a:t> research-quality BPs and daytime ambulatory </a:t>
            </a:r>
            <a:r>
              <a:rPr lang="en-US" sz="2400" b="1" u="sng" dirty="0" smtClean="0"/>
              <a:t>BP </a:t>
            </a:r>
            <a:r>
              <a:rPr lang="en-US" sz="2400" b="1" dirty="0" smtClean="0"/>
              <a:t>readings </a:t>
            </a:r>
            <a:r>
              <a:rPr lang="en-US" sz="2400" b="1" dirty="0"/>
              <a:t>than routine in-office BP measurements.</a:t>
            </a:r>
          </a:p>
        </p:txBody>
      </p:sp>
    </p:spTree>
    <p:extLst>
      <p:ext uri="{BB962C8B-B14F-4D97-AF65-F5344CB8AC3E}">
        <p14:creationId xmlns:p14="http://schemas.microsoft.com/office/powerpoint/2010/main" val="413908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470" y="1145754"/>
            <a:ext cx="61584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Out-of-Office Blood Pressure </a:t>
            </a:r>
            <a:r>
              <a:rPr lang="en-US" sz="2400" b="1" dirty="0" smtClean="0">
                <a:solidFill>
                  <a:srgbClr val="FF0000"/>
                </a:solidFill>
              </a:rPr>
              <a:t>Measurement </a:t>
            </a:r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/>
              <a:t> Out-of-office BP </a:t>
            </a:r>
            <a:r>
              <a:rPr lang="en-US" sz="2400" b="1" dirty="0">
                <a:solidFill>
                  <a:srgbClr val="FF0000"/>
                </a:solidFill>
              </a:rPr>
              <a:t>is more </a:t>
            </a:r>
            <a:r>
              <a:rPr lang="en-US" sz="2400" b="1" dirty="0" smtClean="0">
                <a:solidFill>
                  <a:srgbClr val="FF0000"/>
                </a:solidFill>
              </a:rPr>
              <a:t>closely linked </a:t>
            </a:r>
            <a:r>
              <a:rPr lang="en-US" sz="2400" b="1" dirty="0"/>
              <a:t>to long-term </a:t>
            </a:r>
            <a:r>
              <a:rPr lang="en-US" sz="2400" b="1" u="sng" dirty="0"/>
              <a:t>cardiovascular and renal outcomes </a:t>
            </a:r>
            <a:r>
              <a:rPr lang="en-US" sz="2400" b="1" dirty="0"/>
              <a:t>than </a:t>
            </a:r>
            <a:r>
              <a:rPr lang="en-US" sz="2400" b="1" dirty="0" smtClean="0"/>
              <a:t>in-office BP </a:t>
            </a:r>
            <a:r>
              <a:rPr lang="en-US" sz="2400" b="1" dirty="0"/>
              <a:t>monitoring. </a:t>
            </a:r>
            <a:r>
              <a:rPr lang="en-US" sz="2400" b="1" dirty="0" smtClean="0"/>
              <a:t>Out-of-office BP </a:t>
            </a:r>
            <a:r>
              <a:rPr lang="en-US" sz="2400" b="1" dirty="0"/>
              <a:t>measurement can be performed using 24-hour or 48-hour </a:t>
            </a:r>
            <a:r>
              <a:rPr lang="en-US" sz="2400" b="1" dirty="0" smtClean="0"/>
              <a:t>ABPM and </a:t>
            </a:r>
            <a:r>
              <a:rPr lang="en-US" sz="2400" b="1" dirty="0"/>
              <a:t>SMBP at home.</a:t>
            </a:r>
          </a:p>
        </p:txBody>
      </p:sp>
    </p:spTree>
    <p:extLst>
      <p:ext uri="{BB962C8B-B14F-4D97-AF65-F5344CB8AC3E}">
        <p14:creationId xmlns:p14="http://schemas.microsoft.com/office/powerpoint/2010/main" val="85091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020" y="1101687"/>
            <a:ext cx="841688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Ambulatory </a:t>
            </a:r>
            <a:r>
              <a:rPr lang="en-US" sz="2400" b="1" dirty="0">
                <a:solidFill>
                  <a:srgbClr val="FF0000"/>
                </a:solidFill>
              </a:rPr>
              <a:t>Blood Pressure </a:t>
            </a:r>
            <a:r>
              <a:rPr lang="en-US" sz="2400" b="1" dirty="0" smtClean="0">
                <a:solidFill>
                  <a:srgbClr val="FF0000"/>
                </a:solidFill>
              </a:rPr>
              <a:t>Monitoring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fa-IR" sz="2000" dirty="0" smtClean="0"/>
          </a:p>
          <a:p>
            <a:pPr>
              <a:lnSpc>
                <a:spcPct val="150000"/>
              </a:lnSpc>
            </a:pPr>
            <a:r>
              <a:rPr lang="fa-IR" sz="2000" b="1" dirty="0"/>
              <a:t> </a:t>
            </a:r>
            <a:r>
              <a:rPr lang="en-US" sz="2000" b="1" dirty="0"/>
              <a:t>ABPM is currently recommended by the ACC/AHA for the </a:t>
            </a:r>
            <a:r>
              <a:rPr lang="en-US" sz="2000" b="1" dirty="0" smtClean="0"/>
              <a:t>initial diagnosis </a:t>
            </a:r>
            <a:r>
              <a:rPr lang="en-US" sz="2000" b="1" dirty="0"/>
              <a:t>of hypertension in most patients with a clinic bloodpressure≥120/70 </a:t>
            </a:r>
            <a:r>
              <a:rPr lang="en-US" sz="2000" b="1" dirty="0" smtClean="0"/>
              <a:t>mmHg. </a:t>
            </a:r>
            <a:r>
              <a:rPr lang="en-US" sz="2000" b="1" dirty="0"/>
              <a:t>Owing to its distinctively strong </a:t>
            </a:r>
            <a:r>
              <a:rPr lang="en-US" sz="2000" b="1" dirty="0" smtClean="0"/>
              <a:t>association </a:t>
            </a:r>
            <a:r>
              <a:rPr lang="en-US" sz="2000" b="1" dirty="0"/>
              <a:t>with adverse cardiovascular outcomes, ABPM is </a:t>
            </a:r>
            <a:r>
              <a:rPr lang="en-US" sz="2000" b="1" dirty="0" smtClean="0"/>
              <a:t>considered to </a:t>
            </a:r>
            <a:r>
              <a:rPr lang="en-US" sz="2000" b="1" dirty="0"/>
              <a:t>be the reference standard for BP </a:t>
            </a:r>
            <a:r>
              <a:rPr lang="en-US" sz="2000" b="1" dirty="0" smtClean="0"/>
              <a:t>measurement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263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831" y="2000994"/>
            <a:ext cx="58866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ABPM </a:t>
            </a:r>
            <a:r>
              <a:rPr lang="en-US" sz="2000" b="1" dirty="0"/>
              <a:t>measures BPs over a 24-hour to 48-hour period using a fully automated device. The BP measurements are programmed to occur at fixed intervals, often every </a:t>
            </a:r>
            <a:r>
              <a:rPr lang="en-US" sz="2000" b="1" dirty="0">
                <a:solidFill>
                  <a:srgbClr val="FF0000"/>
                </a:solidFill>
              </a:rPr>
              <a:t>15 to 30 minutes during the daytime and every 30 to 60 minutes during the nighttime. </a:t>
            </a:r>
            <a:r>
              <a:rPr lang="en-US" sz="2000" b="1" dirty="0"/>
              <a:t>Thus, ABPM captures BPs during routine daily activities and during sleep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81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234" y="1740666"/>
            <a:ext cx="60813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/>
              <a:t>Elevated</a:t>
            </a:r>
            <a:r>
              <a:rPr lang="en-US" sz="2000" b="1" dirty="0"/>
              <a:t> 24-hour ABPM is </a:t>
            </a:r>
            <a:r>
              <a:rPr lang="en-US" sz="2000" b="1" u="sng" dirty="0"/>
              <a:t>strongly associated </a:t>
            </a:r>
            <a:r>
              <a:rPr lang="en-US" sz="2000" b="1" dirty="0"/>
              <a:t>with cardio-vascular events and mortality. For example, in an international </a:t>
            </a:r>
            <a:r>
              <a:rPr lang="en-US" sz="2000" b="1" dirty="0" smtClean="0"/>
              <a:t>cohort</a:t>
            </a:r>
            <a:r>
              <a:rPr lang="fa-IR" sz="2000" b="1" dirty="0" smtClean="0"/>
              <a:t> </a:t>
            </a:r>
            <a:r>
              <a:rPr lang="en-US" sz="2000" b="1" dirty="0" smtClean="0"/>
              <a:t>study </a:t>
            </a:r>
            <a:r>
              <a:rPr lang="en-US" sz="2000" b="1" dirty="0"/>
              <a:t>of 11,135 adults who underwent 24-hour ABPM, </a:t>
            </a:r>
            <a:r>
              <a:rPr lang="en-US" sz="2000" b="1" dirty="0">
                <a:solidFill>
                  <a:srgbClr val="FF0000"/>
                </a:solidFill>
              </a:rPr>
              <a:t>every 20mmHg </a:t>
            </a:r>
            <a:r>
              <a:rPr lang="en-US" sz="2000" b="1" dirty="0"/>
              <a:t>increase in 24-hour systolic BP was associated with a </a:t>
            </a:r>
            <a:r>
              <a:rPr lang="en-US" sz="2000" b="1" dirty="0">
                <a:solidFill>
                  <a:srgbClr val="FF0000"/>
                </a:solidFill>
              </a:rPr>
              <a:t>40%increased </a:t>
            </a:r>
            <a:r>
              <a:rPr lang="en-US" sz="2000" b="1" dirty="0"/>
              <a:t>risk of major cardiovascular events (hazard ratio [HR],1.40; 95% CI, 1.31 to 1.50) after adjustment for clinic </a:t>
            </a:r>
            <a:r>
              <a:rPr lang="en-US" sz="2000" b="1" dirty="0" smtClean="0"/>
              <a:t>BP</a:t>
            </a:r>
            <a:r>
              <a:rPr lang="fa-I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57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133" y="1718631"/>
            <a:ext cx="6444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Among individuals with chronic kidney disease (CKD), </a:t>
            </a:r>
            <a:r>
              <a:rPr lang="en-US" sz="2400" b="1" u="sng" dirty="0"/>
              <a:t>elevated24-hour ABPM </a:t>
            </a:r>
            <a:r>
              <a:rPr lang="en-US" sz="2400" b="1" dirty="0"/>
              <a:t>is associated with </a:t>
            </a:r>
            <a:r>
              <a:rPr lang="en-US" sz="2400" b="1" dirty="0">
                <a:solidFill>
                  <a:srgbClr val="FF0000"/>
                </a:solidFill>
              </a:rPr>
              <a:t>poorer</a:t>
            </a:r>
            <a:r>
              <a:rPr lang="en-US" sz="2400" b="1" dirty="0"/>
              <a:t> kidney function, </a:t>
            </a:r>
            <a:r>
              <a:rPr lang="en-US" sz="2400" b="1" dirty="0" smtClean="0">
                <a:solidFill>
                  <a:srgbClr val="FF0000"/>
                </a:solidFill>
              </a:rPr>
              <a:t>higher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degree </a:t>
            </a:r>
            <a:r>
              <a:rPr lang="en-US" sz="2400" b="1" dirty="0"/>
              <a:t>of proteinuria, and greater prevalence of left </a:t>
            </a:r>
            <a:r>
              <a:rPr lang="en-US" sz="2400" b="1" dirty="0" smtClean="0"/>
              <a:t>ventricular</a:t>
            </a:r>
            <a:r>
              <a:rPr lang="fa-IR" sz="2400" b="1" dirty="0" smtClean="0"/>
              <a:t> </a:t>
            </a:r>
            <a:r>
              <a:rPr lang="en-US" sz="2400" b="1" dirty="0" smtClean="0"/>
              <a:t>hypertrophy </a:t>
            </a:r>
            <a:r>
              <a:rPr lang="en-US" sz="2400" b="1" dirty="0"/>
              <a:t>(LVH) at the time of ABPM </a:t>
            </a:r>
            <a:r>
              <a:rPr lang="en-US" sz="2400" b="1" dirty="0" smtClean="0"/>
              <a:t>assessment</a:t>
            </a:r>
            <a:r>
              <a:rPr lang="fa-IR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139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993" y="572877"/>
            <a:ext cx="5530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Self-Monitoring of Blood Pressure at 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8628" y="1520328"/>
            <a:ext cx="6665204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SMBP</a:t>
            </a:r>
            <a:r>
              <a:rPr lang="en-US" sz="2000" b="1" dirty="0"/>
              <a:t> typically occurs using a </a:t>
            </a:r>
            <a:r>
              <a:rPr lang="en-US" sz="2000" b="1" dirty="0" smtClean="0"/>
              <a:t>semi</a:t>
            </a:r>
            <a:r>
              <a:rPr lang="fa-IR" sz="2000" b="1" dirty="0" smtClean="0"/>
              <a:t> </a:t>
            </a:r>
            <a:r>
              <a:rPr lang="en-US" sz="2000" b="1" dirty="0" smtClean="0"/>
              <a:t>automated </a:t>
            </a:r>
            <a:r>
              <a:rPr lang="en-US" sz="2000" b="1" dirty="0"/>
              <a:t>device that </a:t>
            </a:r>
            <a:r>
              <a:rPr lang="en-US" sz="2000" b="1" dirty="0" smtClean="0"/>
              <a:t>patients</a:t>
            </a:r>
            <a:r>
              <a:rPr lang="fa-IR" sz="2000" b="1" dirty="0" smtClean="0"/>
              <a:t> </a:t>
            </a:r>
            <a:r>
              <a:rPr lang="en-US" sz="2000" b="1" dirty="0" smtClean="0"/>
              <a:t>activate </a:t>
            </a:r>
            <a:r>
              <a:rPr lang="en-US" sz="2000" b="1" dirty="0"/>
              <a:t>themselves to measure their BPs at home. SMBP </a:t>
            </a:r>
            <a:r>
              <a:rPr lang="en-US" sz="2000" b="1" dirty="0" smtClean="0"/>
              <a:t>engages</a:t>
            </a:r>
            <a:r>
              <a:rPr lang="fa-IR" sz="2000" b="1" dirty="0" smtClean="0"/>
              <a:t> </a:t>
            </a:r>
            <a:r>
              <a:rPr lang="en-US" sz="2000" b="1" dirty="0" smtClean="0"/>
              <a:t>patients </a:t>
            </a:r>
            <a:r>
              <a:rPr lang="en-US" sz="2000" b="1" dirty="0"/>
              <a:t>directly in the diagnosis and management of their </a:t>
            </a:r>
            <a:r>
              <a:rPr lang="en-US" sz="2000" b="1" dirty="0" smtClean="0"/>
              <a:t>own</a:t>
            </a:r>
            <a:r>
              <a:rPr lang="fa-IR" sz="2000" b="1" dirty="0" smtClean="0"/>
              <a:t> </a:t>
            </a:r>
            <a:r>
              <a:rPr lang="en-US" sz="2000" b="1" dirty="0" smtClean="0"/>
              <a:t>hypertension</a:t>
            </a:r>
            <a:r>
              <a:rPr lang="en-US" sz="2000" b="1" dirty="0"/>
              <a:t>, and can provide the opportunity for improved </a:t>
            </a:r>
            <a:r>
              <a:rPr lang="en-US" sz="2000" b="1" dirty="0" smtClean="0"/>
              <a:t>BP</a:t>
            </a:r>
            <a:r>
              <a:rPr lang="fa-IR" sz="2000" b="1" dirty="0" smtClean="0"/>
              <a:t> </a:t>
            </a:r>
            <a:r>
              <a:rPr lang="en-US" sz="2000" b="1" dirty="0" smtClean="0"/>
              <a:t>control </a:t>
            </a:r>
            <a:r>
              <a:rPr lang="en-US" sz="2000" b="1" dirty="0"/>
              <a:t>among those patients who already have a diagnosis of </a:t>
            </a:r>
            <a:r>
              <a:rPr lang="en-US" sz="2000" b="1" dirty="0" smtClean="0"/>
              <a:t>hypertension </a:t>
            </a:r>
            <a:r>
              <a:rPr lang="fa-IR" sz="2000" b="1" dirty="0" smtClean="0"/>
              <a:t>.</a:t>
            </a:r>
            <a:r>
              <a:rPr lang="en-US" sz="2000" b="1" dirty="0" smtClean="0"/>
              <a:t>For </a:t>
            </a:r>
            <a:r>
              <a:rPr lang="en-US" sz="2000" b="1" dirty="0"/>
              <a:t>the diagnosis of hypertension, SMBP </a:t>
            </a:r>
            <a:r>
              <a:rPr lang="en-US" sz="2000" b="1" dirty="0" smtClean="0"/>
              <a:t>should</a:t>
            </a:r>
            <a:r>
              <a:rPr lang="fa-IR" sz="2000" b="1" dirty="0" smtClean="0"/>
              <a:t> </a:t>
            </a:r>
            <a:r>
              <a:rPr lang="en-US" sz="2000" b="1" dirty="0" smtClean="0"/>
              <a:t>ideally </a:t>
            </a:r>
            <a:r>
              <a:rPr lang="en-US" sz="2000" b="1" dirty="0"/>
              <a:t>be measured twice in the morning and twice in the </a:t>
            </a:r>
            <a:r>
              <a:rPr lang="en-US" sz="2000" b="1" dirty="0" smtClean="0"/>
              <a:t>evening</a:t>
            </a:r>
            <a:r>
              <a:rPr lang="fa-IR" sz="2000" b="1" dirty="0" smtClean="0"/>
              <a:t> </a:t>
            </a:r>
            <a:r>
              <a:rPr lang="en-US" sz="2000" b="1" dirty="0" smtClean="0"/>
              <a:t>before </a:t>
            </a:r>
            <a:r>
              <a:rPr lang="en-US" sz="2000" b="1" dirty="0"/>
              <a:t>going to </a:t>
            </a:r>
            <a:r>
              <a:rPr lang="en-US" sz="2000" b="1" dirty="0">
                <a:solidFill>
                  <a:srgbClr val="FF0000"/>
                </a:solidFill>
              </a:rPr>
              <a:t>sleep for 5 to 7 consecutive </a:t>
            </a:r>
            <a:r>
              <a:rPr lang="en-US" sz="2000" b="1" dirty="0" smtClean="0"/>
              <a:t>day</a:t>
            </a:r>
            <a:r>
              <a:rPr lang="fa-IR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216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" y="1751682"/>
            <a:ext cx="11843133" cy="36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729648"/>
            <a:ext cx="11306175" cy="32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099" y="1432193"/>
            <a:ext cx="61143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Appropriate measurement of BP is extremely important when </a:t>
            </a:r>
            <a:r>
              <a:rPr lang="en-US" sz="2400" b="1" dirty="0" smtClean="0"/>
              <a:t>diagnosing </a:t>
            </a:r>
            <a:r>
              <a:rPr lang="en-US" sz="2400" b="1" dirty="0"/>
              <a:t>hypertension </a:t>
            </a:r>
            <a:r>
              <a:rPr lang="en-US" sz="2400" b="1" dirty="0" smtClean="0"/>
              <a:t>.Recent </a:t>
            </a:r>
            <a:r>
              <a:rPr lang="en-US" sz="2400" b="1" dirty="0"/>
              <a:t>hypertension guidelines </a:t>
            </a:r>
            <a:r>
              <a:rPr lang="en-US" sz="2400" b="1" dirty="0" smtClean="0"/>
              <a:t>recommend </a:t>
            </a:r>
            <a:r>
              <a:rPr lang="en-US" sz="2400" b="1" dirty="0"/>
              <a:t>lower BP thresholds for the diagnosis of </a:t>
            </a:r>
            <a:r>
              <a:rPr lang="en-US" sz="2400" b="1" dirty="0" smtClean="0"/>
              <a:t>hypertension, necessitating </a:t>
            </a:r>
            <a:r>
              <a:rPr lang="en-US" sz="2400" b="1" dirty="0"/>
              <a:t>accurate assessment of BP to avoid </a:t>
            </a:r>
            <a:r>
              <a:rPr lang="en-US" sz="2400" b="1" dirty="0" smtClean="0"/>
              <a:t>misdiagnosis, overtreatment, </a:t>
            </a:r>
            <a:r>
              <a:rPr lang="en-US" sz="2400" b="1" dirty="0"/>
              <a:t>and undertreatment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21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57300"/>
            <a:ext cx="112204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694" y="1399142"/>
            <a:ext cx="770079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Assessment </a:t>
            </a:r>
            <a:r>
              <a:rPr lang="en-US" sz="2800" b="1" dirty="0">
                <a:solidFill>
                  <a:srgbClr val="FF0000"/>
                </a:solidFill>
              </a:rPr>
              <a:t>of hypertension-mediated organ </a:t>
            </a:r>
            <a:r>
              <a:rPr lang="en-US" sz="2800" b="1" dirty="0" smtClean="0">
                <a:solidFill>
                  <a:srgbClr val="FF0000"/>
                </a:solidFill>
              </a:rPr>
              <a:t>damage </a:t>
            </a:r>
          </a:p>
          <a:p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HMOD refers to structural or functional changes in large and small arteries or end-organs (brain, heart, kidney and eyes</a:t>
            </a:r>
            <a:r>
              <a:rPr lang="en-US" sz="2000" b="1" dirty="0" smtClean="0"/>
              <a:t>), caused </a:t>
            </a:r>
            <a:r>
              <a:rPr lang="en-US" sz="2000" b="1" dirty="0"/>
              <a:t>by elevated BP and is a marker of preclinical or asymptomatic CV or kidney disease </a:t>
            </a:r>
            <a:r>
              <a:rPr lang="en-US" sz="2000" b="1" dirty="0" smtClean="0"/>
              <a:t>.HMOD </a:t>
            </a:r>
            <a:r>
              <a:rPr lang="en-US" sz="2000" b="1" dirty="0"/>
              <a:t>is common </a:t>
            </a:r>
            <a:r>
              <a:rPr lang="en-US" sz="2000" b="1" dirty="0" smtClean="0"/>
              <a:t>in severe </a:t>
            </a:r>
            <a:r>
              <a:rPr lang="en-US" sz="2000" b="1" dirty="0"/>
              <a:t>or long-standing hypertension but can also be found in less severe hypertension. With wider use of </a:t>
            </a:r>
            <a:r>
              <a:rPr lang="en-US" sz="2000" b="1"/>
              <a:t>imaging</a:t>
            </a:r>
            <a:r>
              <a:rPr lang="en-US" sz="2000" b="1" smtClean="0"/>
              <a:t>, HMOD </a:t>
            </a:r>
            <a:r>
              <a:rPr lang="en-US" sz="2000" b="1" dirty="0"/>
              <a:t>is becoming increasingly detected in asymptomatic patient</a:t>
            </a:r>
          </a:p>
        </p:txBody>
      </p:sp>
    </p:spTree>
    <p:extLst>
      <p:ext uri="{BB962C8B-B14F-4D97-AF65-F5344CB8AC3E}">
        <p14:creationId xmlns:p14="http://schemas.microsoft.com/office/powerpoint/2010/main" val="179413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109" y="1068946"/>
            <a:ext cx="7160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Hypertension Management Before Surgery In CKD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8817" y="386366"/>
            <a:ext cx="2614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 the name of GOD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55" y="2112135"/>
            <a:ext cx="5035639" cy="31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8355" y="5499279"/>
            <a:ext cx="588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Farahnoosh </a:t>
            </a:r>
            <a:r>
              <a:rPr lang="en-US" sz="1400" dirty="0" smtClean="0">
                <a:solidFill>
                  <a:srgbClr val="7030A0"/>
                </a:solidFill>
              </a:rPr>
              <a:t>Farnood 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Department of Internal Medicine, School of Medicine, Kidney Research Center, Tabriz University of Medical Sciences, Tabriz, Iran</a:t>
            </a:r>
          </a:p>
        </p:txBody>
      </p:sp>
    </p:spTree>
    <p:extLst>
      <p:ext uri="{BB962C8B-B14F-4D97-AF65-F5344CB8AC3E}">
        <p14:creationId xmlns:p14="http://schemas.microsoft.com/office/powerpoint/2010/main" val="2056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0149" y="1249250"/>
            <a:ext cx="58830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Preoperative evaluation and preparation of CRF patients is </a:t>
            </a:r>
            <a:r>
              <a:rPr lang="en-US" b="1" dirty="0" smtClean="0">
                <a:solidFill>
                  <a:srgbClr val="FF0000"/>
                </a:solidFill>
              </a:rPr>
              <a:t>mandatory</a:t>
            </a:r>
            <a:r>
              <a:rPr lang="en-US" b="1" dirty="0" smtClean="0"/>
              <a:t> to minimize perioperative morbidity and mortality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710150" y="2717442"/>
            <a:ext cx="60702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There are significant disparities in the </a:t>
            </a:r>
            <a:r>
              <a:rPr lang="en-US" b="1" dirty="0" smtClean="0">
                <a:solidFill>
                  <a:srgbClr val="FF0000"/>
                </a:solidFill>
              </a:rPr>
              <a:t>prevalence</a:t>
            </a:r>
            <a:r>
              <a:rPr lang="en-US" b="1" dirty="0" smtClean="0"/>
              <a:t> of HTN among CKD patients, HTN was present in </a:t>
            </a:r>
            <a:r>
              <a:rPr lang="en-US" b="1" dirty="0" smtClean="0">
                <a:solidFill>
                  <a:srgbClr val="FF0000"/>
                </a:solidFill>
              </a:rPr>
              <a:t>80% of whites and 93% of African Americans with a GFR less than 60 mL/min/1.73 m2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Preexisting hypertension is the most </a:t>
            </a:r>
            <a:r>
              <a:rPr lang="en-US" b="1" dirty="0" smtClean="0"/>
              <a:t>common medical </a:t>
            </a:r>
            <a:r>
              <a:rPr lang="en-US" b="1" dirty="0"/>
              <a:t>reason for postponing </a:t>
            </a:r>
            <a:r>
              <a:rPr lang="en-US" b="1" dirty="0" smtClean="0"/>
              <a:t>surgery.</a:t>
            </a:r>
            <a:endParaRPr lang="en-US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1"/>
            <a:ext cx="11037195" cy="6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714" y="1004552"/>
            <a:ext cx="60530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• sympathetic stimulation during laryngoscopy and endotracheal intubation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• surgical stimulation (Inadequate anesthetic depth during painful surgical</a:t>
            </a:r>
          </a:p>
          <a:p>
            <a:r>
              <a:rPr lang="en-US" sz="2000" b="1" dirty="0" smtClean="0"/>
              <a:t>stimulation)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• emergence and tracheal extubation</a:t>
            </a:r>
          </a:p>
          <a:p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• hypercarbia or hypoxemia (due to sympathetic stimulation) -higher fraction of inspired oxygen (FiO2)</a:t>
            </a:r>
          </a:p>
          <a:p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• Hypervolemia</a:t>
            </a:r>
          </a:p>
          <a:p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• withdrawal of antihypertensive medications • bladder distention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01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1335" y="2313543"/>
            <a:ext cx="67891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 patients more </a:t>
            </a:r>
            <a:r>
              <a:rPr lang="en-US" sz="2000" b="1" dirty="0" smtClean="0">
                <a:solidFill>
                  <a:srgbClr val="FF0000"/>
                </a:solidFill>
              </a:rPr>
              <a:t>than 65 yr </a:t>
            </a:r>
            <a:r>
              <a:rPr lang="en-US" sz="2000" b="1" dirty="0" smtClean="0"/>
              <a:t>of age undergoing non-cardiac surgery, there is evidence that </a:t>
            </a:r>
            <a:r>
              <a:rPr lang="en-US" sz="2000" b="1" dirty="0" smtClean="0">
                <a:solidFill>
                  <a:srgbClr val="FF0000"/>
                </a:solidFill>
              </a:rPr>
              <a:t>low preoperative arterial </a:t>
            </a:r>
            <a:r>
              <a:rPr lang="en-US" sz="2000" b="1" dirty="0" smtClean="0"/>
              <a:t>pressure is </a:t>
            </a:r>
            <a:r>
              <a:rPr lang="en-US" sz="2000" b="1" dirty="0" smtClean="0">
                <a:solidFill>
                  <a:srgbClr val="FF0000"/>
                </a:solidFill>
              </a:rPr>
              <a:t>more strongly associated </a:t>
            </a:r>
            <a:r>
              <a:rPr lang="en-US" sz="2000" b="1" dirty="0" smtClean="0"/>
              <a:t>with increased postoperative risk of mortality than high pressure using primary care data.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mean arterial pressures </a:t>
            </a:r>
            <a:r>
              <a:rPr lang="en-US" sz="2000" b="1" dirty="0">
                <a:solidFill>
                  <a:srgbClr val="FF0000"/>
                </a:solidFill>
              </a:rPr>
              <a:t>below 65 mmHg sustained for more than 15 minutes</a:t>
            </a:r>
            <a:r>
              <a:rPr lang="en-US" sz="2000" b="1" dirty="0"/>
              <a:t> are associated with myocardial and renal injury.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103032"/>
            <a:ext cx="5061397" cy="20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06" t="2858" r="48772" b="71316"/>
          <a:stretch/>
        </p:blipFill>
        <p:spPr>
          <a:xfrm>
            <a:off x="6598920" y="1764904"/>
            <a:ext cx="5066767" cy="3708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452" r="49831" b="32909"/>
          <a:stretch/>
        </p:blipFill>
        <p:spPr>
          <a:xfrm>
            <a:off x="606552" y="1571223"/>
            <a:ext cx="5330364" cy="4137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5360" y="5708942"/>
            <a:ext cx="5254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 a large study, increased mortality risk was identified in patients with a preoperative systolic arterial pressure </a:t>
            </a:r>
            <a:r>
              <a:rPr lang="en-US" sz="1600" b="1" dirty="0" smtClean="0">
                <a:solidFill>
                  <a:srgbClr val="FF0000"/>
                </a:solidFill>
              </a:rPr>
              <a:t>&lt;119 mm Hg, diastolic &lt;63 mm Hg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598920" y="5708942"/>
            <a:ext cx="527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J curve phenomenon </a:t>
            </a:r>
            <a:r>
              <a:rPr lang="en-US" sz="1600" b="1" dirty="0" smtClean="0"/>
              <a:t>for the association between</a:t>
            </a:r>
          </a:p>
          <a:p>
            <a:r>
              <a:rPr lang="en-US" sz="1600" b="1" dirty="0" smtClean="0"/>
              <a:t>preoperative systolic, diastolic, and pulse pressures, and</a:t>
            </a:r>
          </a:p>
          <a:p>
            <a:r>
              <a:rPr lang="en-US" sz="1600" b="1" dirty="0" smtClean="0"/>
              <a:t>postoperative mortality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"/>
            <a:ext cx="8796271" cy="6632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598" y="2820473"/>
            <a:ext cx="1262130" cy="206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39448" y="734097"/>
            <a:ext cx="1596979" cy="270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598" y="1700011"/>
            <a:ext cx="1532586" cy="2446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43" y="804231"/>
            <a:ext cx="55414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to avoid or postpone surgery </a:t>
            </a:r>
            <a:r>
              <a:rPr lang="en-US" sz="2000" b="1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untreated</a:t>
            </a:r>
            <a:r>
              <a:rPr lang="en-US" sz="2000" b="1" dirty="0"/>
              <a:t> patients with grade 1 </a:t>
            </a:r>
            <a:r>
              <a:rPr lang="en-US" sz="2000" b="1" dirty="0" smtClean="0"/>
              <a:t>hypertension. </a:t>
            </a:r>
            <a:r>
              <a:rPr lang="en-US" sz="2000" b="1" dirty="0"/>
              <a:t>In untreated patients with grade 2 or 3 hypertension or in </a:t>
            </a:r>
            <a:r>
              <a:rPr lang="en-US" sz="2000" b="1" dirty="0" smtClean="0"/>
              <a:t>badly</a:t>
            </a:r>
            <a:r>
              <a:rPr lang="fa-IR" sz="2000" b="1" dirty="0" smtClean="0"/>
              <a:t> </a:t>
            </a:r>
            <a:r>
              <a:rPr lang="en-US" sz="2000" b="1" dirty="0" smtClean="0"/>
              <a:t>uncontrolled </a:t>
            </a:r>
            <a:r>
              <a:rPr lang="en-US" sz="2000" b="1" dirty="0"/>
              <a:t>treated patients, surgery should be deferred until BP control is reached.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Except </a:t>
            </a:r>
            <a:r>
              <a:rPr lang="en-US" sz="2000" b="1" dirty="0">
                <a:solidFill>
                  <a:srgbClr val="FF0000"/>
                </a:solidFill>
              </a:rPr>
              <a:t>for emergency </a:t>
            </a:r>
            <a:r>
              <a:rPr lang="en-US" sz="2000" b="1" dirty="0" smtClean="0">
                <a:solidFill>
                  <a:srgbClr val="FF0000"/>
                </a:solidFill>
              </a:rPr>
              <a:t>surgical</a:t>
            </a:r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interventions</a:t>
            </a:r>
            <a:r>
              <a:rPr lang="en-US" sz="2000" b="1" dirty="0">
                <a:solidFill>
                  <a:srgbClr val="FF0000"/>
                </a:solidFill>
              </a:rPr>
              <a:t>, this should be the rule when SBP is &gt;</a:t>
            </a:r>
            <a:r>
              <a:rPr lang="en-US" sz="2000" b="1" dirty="0" smtClean="0">
                <a:solidFill>
                  <a:srgbClr val="FF0000"/>
                </a:solidFill>
              </a:rPr>
              <a:t>180 </a:t>
            </a:r>
            <a:r>
              <a:rPr lang="en-US" sz="2000" b="1" dirty="0">
                <a:solidFill>
                  <a:srgbClr val="FF0000"/>
                </a:solidFill>
              </a:rPr>
              <a:t>mmHg or DBP </a:t>
            </a:r>
            <a:r>
              <a:rPr lang="en-US" sz="2000" b="1" dirty="0" smtClean="0">
                <a:solidFill>
                  <a:srgbClr val="FF0000"/>
                </a:solidFill>
              </a:rPr>
              <a:t>&gt;110 </a:t>
            </a:r>
            <a:r>
              <a:rPr lang="en-US" sz="2000" b="1" dirty="0">
                <a:solidFill>
                  <a:srgbClr val="FF0000"/>
                </a:solidFill>
              </a:rPr>
              <a:t>mmHg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3" y="1120462"/>
            <a:ext cx="4404575" cy="31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694" y="2071171"/>
            <a:ext cx="62575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With the obsolescence of </a:t>
            </a:r>
            <a:r>
              <a:rPr lang="en-US" sz="2000" b="1" dirty="0" smtClean="0"/>
              <a:t>mercury </a:t>
            </a:r>
            <a:r>
              <a:rPr lang="en-US" sz="2000" b="1" dirty="0"/>
              <a:t>sphygmomanometers, BP measurements can be </a:t>
            </a:r>
            <a:r>
              <a:rPr lang="en-US" sz="2000" b="1" dirty="0" smtClean="0"/>
              <a:t>performed using </a:t>
            </a:r>
            <a:r>
              <a:rPr lang="en-US" sz="2000" b="1" dirty="0"/>
              <a:t>manual aneroid manometers with auscultation of </a:t>
            </a:r>
            <a:r>
              <a:rPr lang="en-US" sz="2000" b="1" dirty="0" err="1" smtClean="0"/>
              <a:t>Korotkoff</a:t>
            </a:r>
            <a:r>
              <a:rPr lang="en-US" sz="2000" b="1" dirty="0" smtClean="0"/>
              <a:t> sounds </a:t>
            </a:r>
            <a:r>
              <a:rPr lang="en-US" sz="2000" b="1" dirty="0"/>
              <a:t>or using automated (i.e., oscillometric) BP monitors</a:t>
            </a:r>
          </a:p>
        </p:txBody>
      </p:sp>
    </p:spTree>
    <p:extLst>
      <p:ext uri="{BB962C8B-B14F-4D97-AF65-F5344CB8AC3E}">
        <p14:creationId xmlns:p14="http://schemas.microsoft.com/office/powerpoint/2010/main" val="205472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836" y="2884868"/>
            <a:ext cx="7186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CKD </a:t>
            </a:r>
            <a:r>
              <a:rPr lang="en-US" sz="2000" b="1" dirty="0" smtClean="0"/>
              <a:t>patients often </a:t>
            </a:r>
            <a:r>
              <a:rPr lang="en-US" sz="2000" b="1" dirty="0"/>
              <a:t>have higher BP and their auto regulations are also set at </a:t>
            </a:r>
            <a:r>
              <a:rPr lang="en-US" sz="2000" b="1" dirty="0">
                <a:solidFill>
                  <a:srgbClr val="FF0000"/>
                </a:solidFill>
              </a:rPr>
              <a:t>higher levels</a:t>
            </a:r>
            <a:r>
              <a:rPr lang="en-US" sz="2000" b="1" dirty="0"/>
              <a:t>. </a:t>
            </a:r>
            <a:r>
              <a:rPr lang="en-US" sz="2000" b="1" dirty="0" smtClean="0"/>
              <a:t>it </a:t>
            </a:r>
            <a:r>
              <a:rPr lang="en-US" sz="2000" b="1" dirty="0"/>
              <a:t>will be prudent to reduce the blood pressure </a:t>
            </a:r>
            <a:r>
              <a:rPr lang="en-US" sz="2000" b="1" dirty="0" smtClean="0">
                <a:solidFill>
                  <a:srgbClr val="FF0000"/>
                </a:solidFill>
              </a:rPr>
              <a:t>by </a:t>
            </a:r>
            <a:r>
              <a:rPr lang="en-US" sz="2000" b="1" dirty="0">
                <a:solidFill>
                  <a:srgbClr val="FF0000"/>
                </a:solidFill>
              </a:rPr>
              <a:t>20% during the intraoperative period</a:t>
            </a:r>
            <a:r>
              <a:rPr lang="en-US" sz="2000" b="1" dirty="0" smtClean="0"/>
              <a:t>, </a:t>
            </a:r>
            <a:r>
              <a:rPr lang="en-US" sz="2000" b="1" dirty="0"/>
              <a:t>and then slowly targeting towards the goal in the postoperative period over the </a:t>
            </a:r>
            <a:r>
              <a:rPr lang="en-US" sz="2000" b="1" dirty="0">
                <a:solidFill>
                  <a:srgbClr val="FF0000"/>
                </a:solidFill>
              </a:rPr>
              <a:t>next few </a:t>
            </a:r>
            <a:r>
              <a:rPr lang="en-US" sz="2000" b="1" dirty="0" smtClean="0">
                <a:solidFill>
                  <a:srgbClr val="FF0000"/>
                </a:solidFill>
              </a:rPr>
              <a:t>days</a:t>
            </a:r>
            <a:r>
              <a:rPr lang="en-US" sz="2000" b="1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71" t="18442" r="23407" b="51629"/>
          <a:stretch/>
        </p:blipFill>
        <p:spPr>
          <a:xfrm>
            <a:off x="3090930" y="643945"/>
            <a:ext cx="6104585" cy="1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66843"/>
            <a:ext cx="5799786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1-High </a:t>
            </a:r>
            <a:r>
              <a:rPr lang="en-US" sz="2000" b="1" dirty="0"/>
              <a:t>systemic arterial blood pressure in </a:t>
            </a:r>
            <a:r>
              <a:rPr lang="en-US" sz="2000" b="1" dirty="0">
                <a:solidFill>
                  <a:srgbClr val="FF0000"/>
                </a:solidFill>
              </a:rPr>
              <a:t>isolation</a:t>
            </a:r>
            <a:r>
              <a:rPr lang="en-US" sz="2000" b="1" dirty="0"/>
              <a:t> is not a reason </a:t>
            </a:r>
            <a:r>
              <a:rPr lang="en-US" sz="2000" b="1" dirty="0">
                <a:solidFill>
                  <a:srgbClr val="FF0000"/>
                </a:solidFill>
              </a:rPr>
              <a:t>to cancel elective surgery </a:t>
            </a:r>
            <a:r>
              <a:rPr lang="en-US" sz="2000" b="1" dirty="0"/>
              <a:t>per se</a:t>
            </a:r>
            <a:r>
              <a:rPr lang="en-US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2-Preoperative </a:t>
            </a:r>
            <a:r>
              <a:rPr lang="en-US" sz="2000" b="1" dirty="0"/>
              <a:t>decisions should be made on each patient's </a:t>
            </a:r>
            <a:r>
              <a:rPr lang="en-US" sz="2000" b="1" dirty="0">
                <a:solidFill>
                  <a:srgbClr val="FF0000"/>
                </a:solidFill>
              </a:rPr>
              <a:t>overall cardiac risk rather </a:t>
            </a:r>
            <a:r>
              <a:rPr lang="en-US" sz="2000" b="1" dirty="0"/>
              <a:t>than solely on the blood pressure reading</a:t>
            </a:r>
            <a:r>
              <a:rPr lang="en-US" sz="2000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 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3</a:t>
            </a:r>
            <a:r>
              <a:rPr lang="en-US" sz="2000" b="1" dirty="0" smtClean="0"/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Combination</a:t>
            </a:r>
            <a:r>
              <a:rPr lang="en-US" sz="2000" b="1" dirty="0" smtClean="0"/>
              <a:t> </a:t>
            </a:r>
            <a:r>
              <a:rPr lang="en-US" sz="2000" b="1" dirty="0"/>
              <a:t>tablets could </a:t>
            </a:r>
            <a:r>
              <a:rPr lang="en-US" sz="2000" b="1" dirty="0">
                <a:solidFill>
                  <a:srgbClr val="FF0000"/>
                </a:solidFill>
              </a:rPr>
              <a:t>complicate</a:t>
            </a:r>
            <a:r>
              <a:rPr lang="en-US" sz="2000" b="1" dirty="0"/>
              <a:t> </a:t>
            </a:r>
            <a:r>
              <a:rPr lang="en-US" sz="2000" b="1" dirty="0" smtClean="0"/>
              <a:t>preoperative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management </a:t>
            </a:r>
            <a:r>
              <a:rPr lang="en-US" sz="2000" b="1" dirty="0"/>
              <a:t>of antihypertensive pharmacotherapy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59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16" y="2266682"/>
            <a:ext cx="5137822" cy="4056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5938" y="1275008"/>
            <a:ext cx="2189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8173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622" y="749147"/>
            <a:ext cx="6444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Beta blockers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/>
              <a:t>Beta </a:t>
            </a:r>
            <a:r>
              <a:rPr lang="en-US" sz="2000" b="1" dirty="0"/>
              <a:t>blockers have a number of potential beneficial effects when taken </a:t>
            </a:r>
            <a:r>
              <a:rPr lang="en-US" sz="2000" b="1" dirty="0" smtClean="0"/>
              <a:t>perioperatively. Beta </a:t>
            </a:r>
            <a:r>
              <a:rPr lang="en-US" sz="2000" b="1" dirty="0"/>
              <a:t>blockers </a:t>
            </a:r>
            <a:r>
              <a:rPr lang="en-US" sz="2000" b="1" dirty="0">
                <a:solidFill>
                  <a:srgbClr val="FF0000"/>
                </a:solidFill>
              </a:rPr>
              <a:t>reduce ischemia </a:t>
            </a:r>
            <a:r>
              <a:rPr lang="en-US" sz="2000" b="1" dirty="0"/>
              <a:t>by decreasing myocardial oxygen demand due to increased </a:t>
            </a:r>
            <a:r>
              <a:rPr lang="en-US" sz="2000" b="1" dirty="0" smtClean="0"/>
              <a:t>catecholamine release</a:t>
            </a:r>
            <a:r>
              <a:rPr lang="en-US" sz="2000" b="1" dirty="0"/>
              <a:t>. They may also help prevent or control </a:t>
            </a:r>
            <a:r>
              <a:rPr lang="en-US" sz="2000" b="1" dirty="0">
                <a:solidFill>
                  <a:srgbClr val="FF0000"/>
                </a:solidFill>
              </a:rPr>
              <a:t>arrhythmias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Acute withdrawal </a:t>
            </a:r>
            <a:r>
              <a:rPr lang="en-US" sz="2000" b="1" dirty="0"/>
              <a:t>of a </a:t>
            </a:r>
            <a:r>
              <a:rPr lang="en-US" sz="2000" b="1" dirty="0" smtClean="0"/>
              <a:t>beta  blocker </a:t>
            </a:r>
            <a:r>
              <a:rPr lang="en-US" sz="2000" b="1" dirty="0"/>
              <a:t>pre- or postoperatively can lead to substantial morbidity and even mortality 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442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571" y="1277958"/>
            <a:ext cx="597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In </a:t>
            </a:r>
            <a:r>
              <a:rPr lang="en-US" sz="2000" b="1" dirty="0"/>
              <a:t>light of the </a:t>
            </a:r>
            <a:r>
              <a:rPr lang="en-US" sz="2000" b="1" dirty="0">
                <a:solidFill>
                  <a:srgbClr val="FF0000"/>
                </a:solidFill>
              </a:rPr>
              <a:t>potential benefits </a:t>
            </a:r>
            <a:r>
              <a:rPr lang="en-US" sz="2000" b="1" dirty="0"/>
              <a:t>of perioperative beta blockade, minimal </a:t>
            </a:r>
            <a:r>
              <a:rPr lang="en-US" sz="2000" b="1" dirty="0" smtClean="0"/>
              <a:t>adverse effects</a:t>
            </a:r>
            <a:r>
              <a:rPr lang="en-US" sz="2000" b="1" dirty="0"/>
              <a:t>, and consequences of acute withdrawal, we recommend that </a:t>
            </a:r>
            <a:r>
              <a:rPr lang="en-US" sz="2000" b="1" dirty="0">
                <a:solidFill>
                  <a:srgbClr val="FF0000"/>
                </a:solidFill>
              </a:rPr>
              <a:t>beta blockers be continued</a:t>
            </a:r>
            <a:r>
              <a:rPr lang="en-US" sz="2000" b="1" dirty="0"/>
              <a:t> in </a:t>
            </a:r>
            <a:r>
              <a:rPr lang="en-US" sz="2000" b="1" dirty="0" smtClean="0"/>
              <a:t>the perioperative </a:t>
            </a:r>
            <a:r>
              <a:rPr lang="en-US" sz="2000" b="1" dirty="0"/>
              <a:t>period and continued throughout the hospital stay</a:t>
            </a:r>
            <a:r>
              <a:rPr lang="en-US" sz="2000" b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 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dose </a:t>
            </a:r>
            <a:r>
              <a:rPr lang="en-US" sz="2000" b="1" dirty="0"/>
              <a:t>of the beta blocker should </a:t>
            </a:r>
            <a:r>
              <a:rPr lang="en-US" sz="2000" b="1" dirty="0" smtClean="0"/>
              <a:t>be closely </a:t>
            </a:r>
            <a:r>
              <a:rPr lang="en-US" sz="2000" b="1" dirty="0"/>
              <a:t>regulated throughout the perioperative period to maintain the </a:t>
            </a:r>
            <a:r>
              <a:rPr lang="en-US" sz="2000" b="1" dirty="0">
                <a:solidFill>
                  <a:srgbClr val="FF0000"/>
                </a:solidFill>
              </a:rPr>
              <a:t>blood pressure and heart </a:t>
            </a:r>
            <a:r>
              <a:rPr lang="en-US" sz="2000" b="1" dirty="0" smtClean="0">
                <a:solidFill>
                  <a:srgbClr val="FF0000"/>
                </a:solidFill>
              </a:rPr>
              <a:t>rate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4355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613" y="330506"/>
            <a:ext cx="263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Alpha 2 agonists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1845" y="1575413"/>
            <a:ext cx="71499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Although earlier smaller randomized trials suggested that centrally acting </a:t>
            </a:r>
            <a:r>
              <a:rPr lang="en-US" sz="2000" b="1" dirty="0" smtClean="0"/>
              <a:t>sympatholytic drugs </a:t>
            </a:r>
            <a:r>
              <a:rPr lang="en-US" sz="2000" b="1" dirty="0"/>
              <a:t>such as clonidine may improve perioperative outcomes ,</a:t>
            </a:r>
            <a:r>
              <a:rPr lang="en-US" sz="2000" b="1" dirty="0" smtClean="0"/>
              <a:t>the </a:t>
            </a:r>
            <a:r>
              <a:rPr lang="en-US" sz="2000" b="1" dirty="0"/>
              <a:t>larger </a:t>
            </a:r>
            <a:r>
              <a:rPr lang="en-US" sz="2000" b="1" dirty="0" smtClean="0"/>
              <a:t>randomized trial found </a:t>
            </a:r>
            <a:r>
              <a:rPr lang="en-US" sz="2000" b="1" dirty="0"/>
              <a:t>that preoperative initiation of low-dose </a:t>
            </a:r>
            <a:r>
              <a:rPr lang="en-US" sz="2000" b="1" dirty="0" smtClean="0"/>
              <a:t>clonidine resulted </a:t>
            </a:r>
            <a:r>
              <a:rPr lang="en-US" sz="2000" b="1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increased harm </a:t>
            </a:r>
            <a:r>
              <a:rPr lang="en-US" sz="2000" b="1" dirty="0">
                <a:solidFill>
                  <a:srgbClr val="7030A0"/>
                </a:solidFill>
              </a:rPr>
              <a:t>(no change in mortality or myocardial infarction but increase in </a:t>
            </a:r>
            <a:r>
              <a:rPr lang="en-US" sz="2000" b="1" dirty="0" smtClean="0">
                <a:solidFill>
                  <a:srgbClr val="7030A0"/>
                </a:solidFill>
              </a:rPr>
              <a:t>clinically significant </a:t>
            </a:r>
            <a:r>
              <a:rPr lang="en-US" sz="2000" b="1" dirty="0">
                <a:solidFill>
                  <a:srgbClr val="7030A0"/>
                </a:solidFill>
              </a:rPr>
              <a:t>hypotension and nonfatal cardiac arrest</a:t>
            </a:r>
            <a:r>
              <a:rPr lang="en-US" sz="2000" b="1" dirty="0" smtClean="0">
                <a:solidFill>
                  <a:srgbClr val="7030A0"/>
                </a:solidFill>
              </a:rPr>
              <a:t>) 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For patients already taking clonidine, abrupt withdrawal of clonidine can precipitate rebound </a:t>
            </a:r>
            <a:r>
              <a:rPr lang="en-US" sz="2000" b="1" dirty="0" smtClean="0">
                <a:solidFill>
                  <a:srgbClr val="7030A0"/>
                </a:solidFill>
              </a:rPr>
              <a:t>hypertension.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34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554" y="1938970"/>
            <a:ext cx="6400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Given the possible negative consequences of withdrawal, we recommend </a:t>
            </a:r>
            <a:r>
              <a:rPr lang="en-US" sz="2400" b="1" dirty="0" smtClean="0"/>
              <a:t>that </a:t>
            </a:r>
            <a:r>
              <a:rPr lang="en-US" sz="2400" b="1" dirty="0" smtClean="0">
                <a:solidFill>
                  <a:srgbClr val="FF0000"/>
                </a:solidFill>
              </a:rPr>
              <a:t>alpha </a:t>
            </a:r>
            <a:r>
              <a:rPr lang="en-US" sz="2400" b="1" dirty="0">
                <a:solidFill>
                  <a:srgbClr val="FF0000"/>
                </a:solidFill>
              </a:rPr>
              <a:t>2 agonist </a:t>
            </a:r>
            <a:r>
              <a:rPr lang="en-US" sz="2400" b="1" dirty="0"/>
              <a:t>drugs </a:t>
            </a:r>
            <a:r>
              <a:rPr lang="en-US" sz="2400" b="1" dirty="0">
                <a:solidFill>
                  <a:srgbClr val="FF0000"/>
                </a:solidFill>
              </a:rPr>
              <a:t>be continued </a:t>
            </a:r>
            <a:r>
              <a:rPr lang="en-US" sz="2400" b="1" dirty="0"/>
              <a:t>in the perioperative period, </a:t>
            </a:r>
            <a:r>
              <a:rPr lang="en-US" sz="2400" b="1" dirty="0">
                <a:solidFill>
                  <a:srgbClr val="FF0000"/>
                </a:solidFill>
              </a:rPr>
              <a:t>but not initiated.</a:t>
            </a:r>
          </a:p>
        </p:txBody>
      </p:sp>
    </p:spTree>
    <p:extLst>
      <p:ext uri="{BB962C8B-B14F-4D97-AF65-F5344CB8AC3E}">
        <p14:creationId xmlns:p14="http://schemas.microsoft.com/office/powerpoint/2010/main" val="3062408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025" y="1300767"/>
            <a:ext cx="4082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Calcium channel blockers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6231" y="2691684"/>
            <a:ext cx="66503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Despite little data regarding calcium channel blockers during the </a:t>
            </a:r>
            <a:r>
              <a:rPr lang="en-US" sz="2000" b="1" dirty="0" smtClean="0"/>
              <a:t>perioperative period</a:t>
            </a:r>
            <a:r>
              <a:rPr lang="en-US" sz="2000" b="1" dirty="0"/>
              <a:t>, these agents appear </a:t>
            </a:r>
            <a:r>
              <a:rPr lang="en-US" sz="2000" b="1" dirty="0">
                <a:solidFill>
                  <a:srgbClr val="FF0000"/>
                </a:solidFill>
              </a:rPr>
              <a:t>safe and have theoretic benefit </a:t>
            </a:r>
            <a:r>
              <a:rPr lang="en-US" sz="2000" b="1" dirty="0" smtClean="0"/>
              <a:t>.data </a:t>
            </a:r>
            <a:r>
              <a:rPr lang="en-US" sz="2000" b="1" dirty="0"/>
              <a:t>regarding </a:t>
            </a:r>
            <a:r>
              <a:rPr lang="en-US" sz="2000" b="1" dirty="0">
                <a:solidFill>
                  <a:srgbClr val="FF0000"/>
                </a:solidFill>
              </a:rPr>
              <a:t>bleeding </a:t>
            </a:r>
            <a:r>
              <a:rPr lang="en-US" sz="2000" b="1" dirty="0"/>
              <a:t>risk </a:t>
            </a:r>
            <a:r>
              <a:rPr lang="en-US" sz="2000" b="1" dirty="0" smtClean="0"/>
              <a:t>are contradictory</a:t>
            </a:r>
            <a:r>
              <a:rPr lang="en-US" sz="2000" b="1" dirty="0"/>
              <a:t>. Thus, </a:t>
            </a:r>
            <a:r>
              <a:rPr lang="en-US" sz="2000" b="1" dirty="0">
                <a:solidFill>
                  <a:srgbClr val="FF0000"/>
                </a:solidFill>
              </a:rPr>
              <a:t>we recommend </a:t>
            </a:r>
            <a:r>
              <a:rPr lang="en-US" sz="2000" b="1" dirty="0"/>
              <a:t>that calcium channel blockers be </a:t>
            </a:r>
            <a:r>
              <a:rPr lang="en-US" sz="2000" b="1" dirty="0">
                <a:solidFill>
                  <a:srgbClr val="FF0000"/>
                </a:solidFill>
              </a:rPr>
              <a:t>continued</a:t>
            </a:r>
            <a:r>
              <a:rPr lang="en-US" sz="2000" b="1" dirty="0"/>
              <a:t> in patients who </a:t>
            </a:r>
            <a:r>
              <a:rPr lang="en-US" sz="2000" b="1" dirty="0" smtClean="0"/>
              <a:t>are already </a:t>
            </a:r>
            <a:r>
              <a:rPr lang="en-US" sz="2000" b="1" dirty="0"/>
              <a:t>taking them </a:t>
            </a:r>
            <a:r>
              <a:rPr lang="en-US" sz="2000" b="1" dirty="0" smtClean="0"/>
              <a:t>preoperatively.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0388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4729" y="870333"/>
            <a:ext cx="71085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ACE inhibitors and angiotensin II receptor </a:t>
            </a:r>
            <a:r>
              <a:rPr lang="en-US" sz="2400" b="1" dirty="0" smtClean="0">
                <a:solidFill>
                  <a:srgbClr val="FF0000"/>
                </a:solidFill>
              </a:rPr>
              <a:t>blockers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management of patients taking angiotensin-converting enzyme (ACE) inhibitors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angiotensin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 receptor blockers (ARBs) preoperatively is controversial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 inhibitors and ARBs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theoretically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blunt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compensatory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activation of the renin-angiotensin system during surgery and result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prolonged </a:t>
            </a:r>
            <a:r>
              <a:rPr lang="en-US" sz="2000" b="1" dirty="0">
                <a:solidFill>
                  <a:srgbClr val="FF0000"/>
                </a:solidFill>
              </a:rPr>
              <a:t>hypotension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176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61" t="25836" r="15974" b="40361"/>
          <a:stretch/>
        </p:blipFill>
        <p:spPr>
          <a:xfrm>
            <a:off x="2253802" y="540914"/>
            <a:ext cx="7340959" cy="1365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802" y="2225407"/>
            <a:ext cx="689019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This meta-analysis did </a:t>
            </a:r>
            <a:r>
              <a:rPr lang="en-US" b="1" dirty="0">
                <a:solidFill>
                  <a:srgbClr val="FF0000"/>
                </a:solidFill>
              </a:rPr>
              <a:t>not demonstrate </a:t>
            </a:r>
            <a:r>
              <a:rPr lang="en-US" b="1" dirty="0"/>
              <a:t>an association between perioperative administration of ACE-I/ARB </a:t>
            </a:r>
            <a:r>
              <a:rPr lang="en-US" b="1" dirty="0">
                <a:solidFill>
                  <a:srgbClr val="FF0000"/>
                </a:solidFill>
              </a:rPr>
              <a:t>and mortality or MACE</a:t>
            </a:r>
            <a:r>
              <a:rPr lang="en-US" b="1" dirty="0"/>
              <a:t>. It did, however, confirm the current observation that perioperative continuation of ACE-I/ARBs is associated with an </a:t>
            </a:r>
            <a:r>
              <a:rPr lang="en-US" b="1" dirty="0">
                <a:solidFill>
                  <a:srgbClr val="FF0000"/>
                </a:solidFill>
              </a:rPr>
              <a:t>increased incidence of intraoperative </a:t>
            </a:r>
            <a:r>
              <a:rPr lang="en-US" b="1" dirty="0" smtClean="0">
                <a:solidFill>
                  <a:srgbClr val="FF0000"/>
                </a:solidFill>
              </a:rPr>
              <a:t>hypotension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35" y="3962952"/>
            <a:ext cx="3103809" cy="2895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016" y="3962952"/>
            <a:ext cx="3361387" cy="27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099" y="462708"/>
            <a:ext cx="6499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FF0000"/>
                </a:solidFill>
              </a:rPr>
              <a:t>Measurement </a:t>
            </a:r>
            <a:r>
              <a:rPr lang="en-US" sz="2800" b="1" dirty="0" smtClean="0">
                <a:solidFill>
                  <a:srgbClr val="FF0000"/>
                </a:solidFill>
              </a:rPr>
              <a:t>Technique</a:t>
            </a:r>
            <a:r>
              <a:rPr lang="en-US" sz="2800" b="1" dirty="0" smtClean="0">
                <a:solidFill>
                  <a:srgbClr val="FF0000"/>
                </a:solidFill>
              </a:rPr>
              <a:t>:  </a:t>
            </a:r>
          </a:p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  </a:t>
            </a:r>
            <a:r>
              <a:rPr lang="en-US" sz="2400" b="1" dirty="0" smtClean="0"/>
              <a:t>Ensuring </a:t>
            </a:r>
            <a:r>
              <a:rPr lang="en-US" sz="2400" b="1" dirty="0"/>
              <a:t>the </a:t>
            </a:r>
            <a:r>
              <a:rPr lang="en-US" sz="2400" b="1" u="sng" dirty="0"/>
              <a:t>accuracy</a:t>
            </a:r>
            <a:r>
              <a:rPr lang="en-US" sz="2400" b="1" dirty="0"/>
              <a:t> of BPs is </a:t>
            </a:r>
            <a:r>
              <a:rPr lang="en-US" sz="2400" b="1" u="sng" dirty="0"/>
              <a:t>critical</a:t>
            </a:r>
            <a:r>
              <a:rPr lang="en-US" sz="2400" b="1" dirty="0"/>
              <a:t> to the appropriate diagnosis </a:t>
            </a:r>
            <a:r>
              <a:rPr lang="en-US" sz="2400" b="1" dirty="0" smtClean="0"/>
              <a:t>of hypertension </a:t>
            </a:r>
            <a:r>
              <a:rPr lang="en-US" sz="2400" b="1" dirty="0"/>
              <a:t>in and out of the office </a:t>
            </a:r>
            <a:r>
              <a:rPr lang="en-US" sz="2400" b="1" dirty="0" smtClean="0"/>
              <a:t>.Appropriate </a:t>
            </a:r>
            <a:r>
              <a:rPr lang="en-US" sz="2400" b="1" dirty="0"/>
              <a:t>BP </a:t>
            </a:r>
            <a:r>
              <a:rPr lang="en-US" sz="2400" b="1" dirty="0" smtClean="0"/>
              <a:t>measurement </a:t>
            </a:r>
            <a:r>
              <a:rPr lang="en-US" sz="2400" b="1" dirty="0"/>
              <a:t>technique for in-office measurements and when </a:t>
            </a:r>
            <a:r>
              <a:rPr lang="en-US" sz="2400" b="1" dirty="0" smtClean="0"/>
              <a:t>educating </a:t>
            </a:r>
            <a:r>
              <a:rPr lang="en-US" sz="2400" b="1" dirty="0"/>
              <a:t>patients on performing self-monitoring of BP (SMBP) is </a:t>
            </a:r>
            <a:r>
              <a:rPr lang="en-US" sz="2400" b="1" dirty="0" smtClean="0">
                <a:solidFill>
                  <a:srgbClr val="FF0000"/>
                </a:solidFill>
              </a:rPr>
              <a:t>often overlooked</a:t>
            </a:r>
            <a:r>
              <a:rPr lang="en-US" sz="2400" b="1" dirty="0"/>
              <a:t>, owing to space and time constraints in routine </a:t>
            </a:r>
            <a:r>
              <a:rPr lang="en-US" sz="2400" b="1" dirty="0" smtClean="0"/>
              <a:t>practice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81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559" y="506777"/>
            <a:ext cx="68194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</a:rPr>
              <a:t>Continue/discontinue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We </a:t>
            </a:r>
            <a:r>
              <a:rPr lang="en-US" sz="2000" b="1" dirty="0"/>
              <a:t>i</a:t>
            </a:r>
            <a:r>
              <a:rPr lang="en-US" sz="2000" b="1" dirty="0">
                <a:solidFill>
                  <a:srgbClr val="FF0000"/>
                </a:solidFill>
              </a:rPr>
              <a:t>ndividualize</a:t>
            </a:r>
            <a:r>
              <a:rPr lang="en-US" sz="2000" b="1" dirty="0"/>
              <a:t> the decision to continue or discontinue ACE inhibitors based </a:t>
            </a:r>
            <a:r>
              <a:rPr lang="en-US" sz="2000" b="1" dirty="0" smtClean="0"/>
              <a:t>on the </a:t>
            </a:r>
            <a:r>
              <a:rPr lang="en-US" sz="2000" b="1" dirty="0"/>
              <a:t>indications for the drug, the patient's blood pressure, and the type of surgery and anesthesia planned</a:t>
            </a:r>
            <a:r>
              <a:rPr lang="en-US" sz="2000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For most patients, we usually </a:t>
            </a:r>
            <a:r>
              <a:rPr lang="en-US" sz="2000" b="1" dirty="0">
                <a:solidFill>
                  <a:srgbClr val="FF0000"/>
                </a:solidFill>
              </a:rPr>
              <a:t>withhold them </a:t>
            </a:r>
            <a:r>
              <a:rPr lang="en-US" sz="2000" b="1" dirty="0"/>
              <a:t>on the morning of surgery. However, when the indication is </a:t>
            </a:r>
            <a:r>
              <a:rPr lang="en-US" sz="2000" b="1" dirty="0" smtClean="0"/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heart </a:t>
            </a:r>
            <a:r>
              <a:rPr lang="en-US" sz="2000" b="1" dirty="0">
                <a:solidFill>
                  <a:srgbClr val="FF0000"/>
                </a:solidFill>
              </a:rPr>
              <a:t>failure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poorly controlled hypertension</a:t>
            </a:r>
            <a:r>
              <a:rPr lang="en-US" sz="2000" b="1" dirty="0"/>
              <a:t>, we continue them to avoid further exacerbation of </a:t>
            </a:r>
            <a:r>
              <a:rPr lang="en-US" sz="2000" b="1" dirty="0" smtClean="0"/>
              <a:t>these conditions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42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383" y="1532586"/>
            <a:ext cx="7173532" cy="292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Diuretics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no consensus on whether diuretics should be discontinued prior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elective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surgery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.Our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approach depends </a:t>
            </a:r>
            <a:r>
              <a:rPr lang="en-US" sz="2400" b="1" dirty="0">
                <a:solidFill>
                  <a:srgbClr val="FF0000"/>
                </a:solidFill>
              </a:rPr>
              <a:t>upon the reason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diuretic use and on an </a:t>
            </a:r>
            <a:r>
              <a:rPr lang="en-US" sz="2400" b="1" dirty="0">
                <a:solidFill>
                  <a:srgbClr val="FF0000"/>
                </a:solidFill>
              </a:rPr>
              <a:t>individual </a:t>
            </a:r>
            <a:r>
              <a:rPr lang="en-US" sz="2400" b="1" dirty="0" smtClean="0">
                <a:solidFill>
                  <a:srgbClr val="FF0000"/>
                </a:solidFill>
              </a:rPr>
              <a:t>patient's history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387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535" y="2292440"/>
            <a:ext cx="6227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We advise patients who are taking diuretics for </a:t>
            </a:r>
            <a:r>
              <a:rPr lang="en-US" sz="2400" b="1" dirty="0">
                <a:solidFill>
                  <a:srgbClr val="FF0000"/>
                </a:solidFill>
              </a:rPr>
              <a:t>hypertension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hold </a:t>
            </a:r>
            <a:r>
              <a:rPr lang="en-US" sz="2400" b="1" dirty="0"/>
              <a:t>the medication on the </a:t>
            </a:r>
            <a:r>
              <a:rPr lang="en-US" sz="2400" b="1" dirty="0">
                <a:solidFill>
                  <a:srgbClr val="FF0000"/>
                </a:solidFill>
              </a:rPr>
              <a:t>morning</a:t>
            </a:r>
            <a:r>
              <a:rPr lang="en-US" sz="2400" b="1" dirty="0"/>
              <a:t> of surgery. Diuretics may theoretically increase the risk of intraoperative hypotension, it is reasonable to hold the medication for this reason. </a:t>
            </a:r>
          </a:p>
        </p:txBody>
      </p:sp>
    </p:spTree>
    <p:extLst>
      <p:ext uri="{BB962C8B-B14F-4D97-AF65-F5344CB8AC3E}">
        <p14:creationId xmlns:p14="http://schemas.microsoft.com/office/powerpoint/2010/main" val="539336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918" y="495759"/>
            <a:ext cx="7601639" cy="518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For patients </a:t>
            </a:r>
            <a:r>
              <a:rPr lang="en-US" sz="2000" b="1" dirty="0">
                <a:solidFill>
                  <a:srgbClr val="FF0000"/>
                </a:solidFill>
              </a:rPr>
              <a:t>with well-controlled heart failure and stable volume status</a:t>
            </a:r>
            <a:r>
              <a:rPr lang="en-US" sz="2000" b="1" dirty="0"/>
              <a:t>, we </a:t>
            </a:r>
            <a:r>
              <a:rPr lang="en-US" sz="2000" b="1" dirty="0" smtClean="0"/>
              <a:t>generally recommend </a:t>
            </a:r>
            <a:r>
              <a:rPr lang="en-US" sz="2000" b="1" dirty="0">
                <a:solidFill>
                  <a:srgbClr val="FF0000"/>
                </a:solidFill>
              </a:rPr>
              <a:t>holding </a:t>
            </a:r>
            <a:r>
              <a:rPr lang="en-US" sz="2000" b="1" dirty="0"/>
              <a:t>the morning dose of diuretic on the day of surgery</a:t>
            </a:r>
            <a:r>
              <a:rPr lang="en-US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For patients with heart </a:t>
            </a:r>
            <a:r>
              <a:rPr lang="en-US" sz="2000" b="1" dirty="0" smtClean="0"/>
              <a:t>failure in </a:t>
            </a:r>
            <a:r>
              <a:rPr lang="en-US" sz="2000" b="1" dirty="0"/>
              <a:t>whom </a:t>
            </a:r>
            <a:r>
              <a:rPr lang="en-US" sz="2000" b="1" dirty="0">
                <a:solidFill>
                  <a:srgbClr val="FF0000"/>
                </a:solidFill>
              </a:rPr>
              <a:t>fluid balance </a:t>
            </a:r>
            <a:r>
              <a:rPr lang="en-US" sz="2000" b="1" dirty="0"/>
              <a:t>has historically been more </a:t>
            </a:r>
            <a:r>
              <a:rPr lang="en-US" sz="2000" b="1" dirty="0">
                <a:solidFill>
                  <a:srgbClr val="FF0000"/>
                </a:solidFill>
              </a:rPr>
              <a:t>difficult to control</a:t>
            </a:r>
            <a:r>
              <a:rPr lang="en-US" sz="2000" b="1" dirty="0"/>
              <a:t>, we recommend continuing </a:t>
            </a: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diuretic </a:t>
            </a:r>
            <a:r>
              <a:rPr lang="en-US" sz="2000" b="1" dirty="0">
                <a:solidFill>
                  <a:srgbClr val="FF0000"/>
                </a:solidFill>
              </a:rPr>
              <a:t>without interruption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51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4896" y="1311007"/>
            <a:ext cx="6599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Both in-office and </a:t>
            </a:r>
            <a:r>
              <a:rPr lang="en-US" sz="2400" b="1" dirty="0" smtClean="0"/>
              <a:t>SMBP should </a:t>
            </a:r>
            <a:r>
              <a:rPr lang="en-US" sz="2400" b="1" dirty="0"/>
              <a:t>occur after the patient rests for 3 to 5 minutes, in a </a:t>
            </a:r>
            <a:r>
              <a:rPr lang="en-US" sz="2400" b="1" dirty="0" smtClean="0"/>
              <a:t>quiet room</a:t>
            </a:r>
            <a:r>
              <a:rPr lang="en-US" sz="2400" b="1" dirty="0"/>
              <a:t>, in the seated position, with </a:t>
            </a:r>
            <a:r>
              <a:rPr lang="en-US" sz="2400" b="1" dirty="0" smtClean="0"/>
              <a:t>feet flat </a:t>
            </a:r>
            <a:r>
              <a:rPr lang="en-US" sz="2400" b="1" dirty="0"/>
              <a:t>on </a:t>
            </a:r>
            <a:r>
              <a:rPr lang="en-US" sz="2400" b="1" dirty="0" smtClean="0"/>
              <a:t>the floor</a:t>
            </a:r>
            <a:r>
              <a:rPr lang="en-US" sz="2400" b="1" dirty="0"/>
              <a:t>, back sup-ported, arm supported and at the level of the heart, correct </a:t>
            </a:r>
            <a:r>
              <a:rPr lang="en-US" sz="2400" b="1" dirty="0" smtClean="0"/>
              <a:t>cuff size, against </a:t>
            </a:r>
            <a:r>
              <a:rPr lang="en-US" sz="2400" b="1" dirty="0"/>
              <a:t>a bare arm, with an empty bladder, and with no caffeine </a:t>
            </a:r>
            <a:r>
              <a:rPr lang="en-US" sz="2400" b="1" dirty="0" smtClean="0"/>
              <a:t>or cigarette </a:t>
            </a:r>
            <a:r>
              <a:rPr lang="en-US" sz="2400" b="1" dirty="0"/>
              <a:t>smoking 30 minutes before the </a:t>
            </a:r>
            <a:r>
              <a:rPr lang="en-US" sz="2400" b="1" dirty="0" smtClean="0">
                <a:hlinkClick r:id="rId2" action="ppaction://hlinksldjump"/>
              </a:rPr>
              <a:t>measurement.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90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554" y="1597446"/>
            <a:ext cx="6268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Of </a:t>
            </a:r>
            <a:r>
              <a:rPr lang="en-US" sz="2400" b="1" dirty="0" smtClean="0"/>
              <a:t>note, an </a:t>
            </a:r>
            <a:r>
              <a:rPr lang="en-US" sz="2400" b="1" dirty="0"/>
              <a:t>examination table </a:t>
            </a:r>
            <a:r>
              <a:rPr lang="en-US" sz="2400" b="1" dirty="0">
                <a:solidFill>
                  <a:srgbClr val="FF0000"/>
                </a:solidFill>
              </a:rPr>
              <a:t>often does not </a:t>
            </a:r>
            <a:r>
              <a:rPr lang="en-US" sz="2400" b="1" dirty="0"/>
              <a:t>provide sufficient leg, back, </a:t>
            </a:r>
            <a:r>
              <a:rPr lang="en-US" sz="2400" b="1" dirty="0" smtClean="0"/>
              <a:t>and arm </a:t>
            </a:r>
            <a:r>
              <a:rPr lang="en-US" sz="2400" b="1" dirty="0"/>
              <a:t>support to facilitate accurate BP measurement. For </a:t>
            </a:r>
            <a:r>
              <a:rPr lang="en-US" sz="2400" b="1" dirty="0" smtClean="0"/>
              <a:t>educating patients </a:t>
            </a:r>
            <a:r>
              <a:rPr lang="en-US" sz="2400" b="1" dirty="0"/>
              <a:t>on SMBP, </a:t>
            </a:r>
            <a:r>
              <a:rPr lang="en-US" sz="2400" b="1" dirty="0">
                <a:solidFill>
                  <a:srgbClr val="FF0000"/>
                </a:solidFill>
              </a:rPr>
              <a:t>infographics reviewing </a:t>
            </a:r>
            <a:r>
              <a:rPr lang="en-US" sz="2400" b="1" dirty="0"/>
              <a:t>the necessary steps </a:t>
            </a:r>
            <a:r>
              <a:rPr lang="en-US" sz="2400" b="1" dirty="0" smtClean="0"/>
              <a:t>for accurate </a:t>
            </a:r>
            <a:r>
              <a:rPr lang="en-US" sz="2400" b="1" dirty="0"/>
              <a:t>BP measurement can be extremely helpful and are </a:t>
            </a:r>
            <a:r>
              <a:rPr lang="en-US" sz="2400" b="1" dirty="0" smtClean="0"/>
              <a:t>freely available.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8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5745" y="2511846"/>
            <a:ext cx="712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Device Selection and Accuracy of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160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862" y="1134738"/>
            <a:ext cx="7127913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Owing to the wide elimination of mercury devices over concerns </a:t>
            </a:r>
            <a:r>
              <a:rPr lang="en-US" sz="2400" b="1" dirty="0" smtClean="0"/>
              <a:t>of toxicity </a:t>
            </a:r>
            <a:r>
              <a:rPr lang="en-US" sz="2400" b="1" dirty="0"/>
              <a:t>risk, </a:t>
            </a:r>
            <a:r>
              <a:rPr lang="en-US" sz="2400" b="1" dirty="0">
                <a:solidFill>
                  <a:srgbClr val="FF0000"/>
                </a:solidFill>
              </a:rPr>
              <a:t>aneroid manometers </a:t>
            </a:r>
            <a:r>
              <a:rPr lang="en-US" sz="2400" b="1" dirty="0"/>
              <a:t>are now used to perform </a:t>
            </a:r>
            <a:r>
              <a:rPr lang="en-US" sz="2400" b="1" dirty="0" smtClean="0"/>
              <a:t>most manual </a:t>
            </a:r>
            <a:r>
              <a:rPr lang="en-US" sz="2400" b="1" dirty="0"/>
              <a:t>BP measurements in the clinic. Aneroid manometers </a:t>
            </a:r>
            <a:r>
              <a:rPr lang="en-US" sz="2400" b="1" dirty="0" smtClean="0"/>
              <a:t>are prone </a:t>
            </a:r>
            <a:r>
              <a:rPr lang="en-US" sz="2400" b="1" dirty="0"/>
              <a:t>to miscalibration over time and require reassessment every 6to 12 months by qualified clinical engineering </a:t>
            </a:r>
            <a:r>
              <a:rPr lang="en-US" sz="2400" b="1" dirty="0" smtClean="0"/>
              <a:t>staff (</a:t>
            </a:r>
            <a:r>
              <a:rPr lang="en-US" sz="2400" b="1" dirty="0"/>
              <a:t>which is </a:t>
            </a:r>
            <a:r>
              <a:rPr lang="en-US" sz="2400" b="1" dirty="0" smtClean="0"/>
              <a:t>not always </a:t>
            </a:r>
            <a:r>
              <a:rPr lang="en-US" sz="2400" b="1" dirty="0"/>
              <a:t>available) to ensure </a:t>
            </a:r>
            <a:r>
              <a:rPr lang="en-US" sz="2400" b="1" dirty="0" smtClean="0"/>
              <a:t>accuracy.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11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233" y="352541"/>
            <a:ext cx="5242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In-Office Blood Pressure Measurement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64" y="2347912"/>
            <a:ext cx="2809301" cy="2162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108" y="1564395"/>
            <a:ext cx="5277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In most patients, BP is routinely assessed in the clinic setting using </a:t>
            </a: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manual </a:t>
            </a:r>
            <a:r>
              <a:rPr lang="en-US" sz="2000" b="1" dirty="0"/>
              <a:t>aneroid sphygmomanometer or an </a:t>
            </a:r>
            <a:r>
              <a:rPr lang="en-US" sz="2000" b="1" dirty="0">
                <a:solidFill>
                  <a:srgbClr val="FF0000"/>
                </a:solidFill>
              </a:rPr>
              <a:t>automated </a:t>
            </a:r>
            <a:r>
              <a:rPr lang="en-US" sz="2000" b="1" dirty="0"/>
              <a:t>blood </a:t>
            </a:r>
            <a:r>
              <a:rPr lang="en-US" sz="2000" b="1" dirty="0" smtClean="0"/>
              <a:t>pressure monitor., </a:t>
            </a:r>
            <a:r>
              <a:rPr lang="en-US" sz="2000" b="1" dirty="0"/>
              <a:t>there can be </a:t>
            </a:r>
            <a:r>
              <a:rPr lang="en-US" sz="2000" b="1" dirty="0" smtClean="0"/>
              <a:t>a substantial </a:t>
            </a:r>
            <a:r>
              <a:rPr lang="en-US" sz="2000" b="1" dirty="0"/>
              <a:t>fall in the systolic and diastolic BP with each </a:t>
            </a:r>
            <a:r>
              <a:rPr lang="en-US" sz="2000" b="1" dirty="0" smtClean="0"/>
              <a:t>subsequent clinic </a:t>
            </a:r>
            <a:r>
              <a:rPr lang="en-US" sz="2000" b="1" dirty="0"/>
              <a:t>visit </a:t>
            </a:r>
            <a:r>
              <a:rPr lang="en-US" sz="2000" b="1" dirty="0" smtClean="0"/>
              <a:t>.Thus</a:t>
            </a:r>
            <a:r>
              <a:rPr lang="en-US" sz="2000" b="1" dirty="0"/>
              <a:t>, patients with </a:t>
            </a:r>
            <a:r>
              <a:rPr lang="en-US" sz="2000" b="1" dirty="0">
                <a:solidFill>
                  <a:srgbClr val="FF0000"/>
                </a:solidFill>
              </a:rPr>
              <a:t>mild to moderate elevations </a:t>
            </a:r>
            <a:r>
              <a:rPr lang="en-US" sz="2000" b="1" dirty="0" smtClean="0">
                <a:solidFill>
                  <a:srgbClr val="FF0000"/>
                </a:solidFill>
              </a:rPr>
              <a:t>in BP </a:t>
            </a:r>
            <a:r>
              <a:rPr lang="en-US" sz="2000" b="1" dirty="0">
                <a:solidFill>
                  <a:srgbClr val="FF0000"/>
                </a:solidFill>
              </a:rPr>
              <a:t>should not be diagnosed </a:t>
            </a:r>
            <a:r>
              <a:rPr lang="en-US" sz="2000" b="1" dirty="0"/>
              <a:t>with hypertension based on an </a:t>
            </a:r>
            <a:r>
              <a:rPr lang="en-US" sz="2000" b="1" dirty="0" smtClean="0"/>
              <a:t>initial office </a:t>
            </a:r>
            <a:r>
              <a:rPr lang="en-US" sz="2000" b="1" dirty="0"/>
              <a:t>reading.</a:t>
            </a:r>
          </a:p>
        </p:txBody>
      </p:sp>
    </p:spTree>
    <p:extLst>
      <p:ext uri="{BB962C8B-B14F-4D97-AF65-F5344CB8AC3E}">
        <p14:creationId xmlns:p14="http://schemas.microsoft.com/office/powerpoint/2010/main" val="400384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1933</Words>
  <Application>Microsoft Office PowerPoint</Application>
  <PresentationFormat>Widescreen</PresentationFormat>
  <Paragraphs>108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dcterms:created xsi:type="dcterms:W3CDTF">2023-01-07T05:43:09Z</dcterms:created>
  <dcterms:modified xsi:type="dcterms:W3CDTF">2024-07-22T09:54:53Z</dcterms:modified>
</cp:coreProperties>
</file>