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Lst>
  <p:sldIdLst>
    <p:sldId id="376" r:id="rId3"/>
    <p:sldId id="377" r:id="rId4"/>
    <p:sldId id="368" r:id="rId5"/>
    <p:sldId id="365" r:id="rId6"/>
    <p:sldId id="367" r:id="rId7"/>
    <p:sldId id="366" r:id="rId8"/>
    <p:sldId id="378" r:id="rId9"/>
    <p:sldId id="263" r:id="rId10"/>
    <p:sldId id="332" r:id="rId11"/>
    <p:sldId id="33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CE6D"/>
    <a:srgbClr val="DDF6FF"/>
    <a:srgbClr val="E1F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5565" autoAdjust="0"/>
  </p:normalViewPr>
  <p:slideViewPr>
    <p:cSldViewPr snapToGrid="0">
      <p:cViewPr varScale="1">
        <p:scale>
          <a:sx n="88" d="100"/>
          <a:sy n="88" d="100"/>
        </p:scale>
        <p:origin x="162" y="84"/>
      </p:cViewPr>
      <p:guideLst/>
    </p:cSldViewPr>
  </p:slideViewPr>
  <p:outlineViewPr>
    <p:cViewPr>
      <p:scale>
        <a:sx n="33" d="100"/>
        <a:sy n="33" d="100"/>
      </p:scale>
      <p:origin x="0" y="-5424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42CCA114-F746-4175-A879-8E5E08645DA6}" type="datetimeFigureOut">
              <a:rPr lang="fa-IR" smtClean="0"/>
              <a:pPr/>
              <a:t>23/01/1446</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9792AB16-BAF1-453B-8E7C-65C1634DF7F5}" type="slidenum">
              <a:rPr lang="fa-IR" smtClean="0"/>
              <a:pPr/>
              <a:t>‹#›</a:t>
            </a:fld>
            <a:endParaRPr lang="fa-IR"/>
          </a:p>
        </p:txBody>
      </p:sp>
    </p:spTree>
    <p:extLst>
      <p:ext uri="{BB962C8B-B14F-4D97-AF65-F5344CB8AC3E}">
        <p14:creationId xmlns:p14="http://schemas.microsoft.com/office/powerpoint/2010/main" val="3787109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2CCA114-F746-4175-A879-8E5E08645DA6}" type="datetimeFigureOut">
              <a:rPr lang="fa-IR" smtClean="0">
                <a:solidFill>
                  <a:prstClr val="black"/>
                </a:solidFill>
              </a:rPr>
              <a:pPr/>
              <a:t>23/01/1446</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9792AB16-BAF1-453B-8E7C-65C1634DF7F5}"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722715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2CCA114-F746-4175-A879-8E5E08645DA6}" type="datetimeFigureOut">
              <a:rPr lang="fa-IR" smtClean="0">
                <a:solidFill>
                  <a:prstClr val="black"/>
                </a:solidFill>
              </a:rPr>
              <a:pPr/>
              <a:t>23/01/1446</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9792AB16-BAF1-453B-8E7C-65C1634DF7F5}"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685387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E3DA9C2-82BA-4B96-A2C4-EA27DCD9A07E}" type="datetimeFigureOut">
              <a:rPr lang="en-US" smtClean="0"/>
              <a:t>7/29/2024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2D00D5E1-E3B5-475B-ACCE-BB90297A903C}"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9516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3DA9C2-82BA-4B96-A2C4-EA27DCD9A07E}"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0D5E1-E3B5-475B-ACCE-BB90297A903C}" type="slidenum">
              <a:rPr lang="en-US" smtClean="0"/>
              <a:t>‹#›</a:t>
            </a:fld>
            <a:endParaRPr lang="en-US"/>
          </a:p>
        </p:txBody>
      </p:sp>
    </p:spTree>
    <p:extLst>
      <p:ext uri="{BB962C8B-B14F-4D97-AF65-F5344CB8AC3E}">
        <p14:creationId xmlns:p14="http://schemas.microsoft.com/office/powerpoint/2010/main" val="2074107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3DA9C2-82BA-4B96-A2C4-EA27DCD9A07E}"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0D5E1-E3B5-475B-ACCE-BB90297A903C}"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5372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E3DA9C2-82BA-4B96-A2C4-EA27DCD9A07E}"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0D5E1-E3B5-475B-ACCE-BB90297A903C}" type="slidenum">
              <a:rPr lang="en-US" smtClean="0"/>
              <a:t>‹#›</a:t>
            </a:fld>
            <a:endParaRPr lang="en-US"/>
          </a:p>
        </p:txBody>
      </p:sp>
    </p:spTree>
    <p:extLst>
      <p:ext uri="{BB962C8B-B14F-4D97-AF65-F5344CB8AC3E}">
        <p14:creationId xmlns:p14="http://schemas.microsoft.com/office/powerpoint/2010/main" val="4274372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E3DA9C2-82BA-4B96-A2C4-EA27DCD9A07E}" type="datetimeFigureOut">
              <a:rPr lang="en-US" smtClean="0"/>
              <a:t>7/29/2024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0D5E1-E3B5-475B-ACCE-BB90297A903C}"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7374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E3DA9C2-82BA-4B96-A2C4-EA27DCD9A07E}" type="datetimeFigureOut">
              <a:rPr lang="en-US" smtClean="0"/>
              <a:t>7/29/2024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00D5E1-E3B5-475B-ACCE-BB90297A903C}"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1325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3DA9C2-82BA-4B96-A2C4-EA27DCD9A07E}" type="datetimeFigureOut">
              <a:rPr lang="en-US" smtClean="0"/>
              <a:t>7/29/2024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00D5E1-E3B5-475B-ACCE-BB90297A903C}" type="slidenum">
              <a:rPr lang="en-US" smtClean="0"/>
              <a:t>‹#›</a:t>
            </a:fld>
            <a:endParaRPr lang="en-US"/>
          </a:p>
        </p:txBody>
      </p:sp>
    </p:spTree>
    <p:extLst>
      <p:ext uri="{BB962C8B-B14F-4D97-AF65-F5344CB8AC3E}">
        <p14:creationId xmlns:p14="http://schemas.microsoft.com/office/powerpoint/2010/main" val="2582237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3DA9C2-82BA-4B96-A2C4-EA27DCD9A07E}"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0D5E1-E3B5-475B-ACCE-BB90297A903C}"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372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2CCA114-F746-4175-A879-8E5E08645DA6}" type="datetimeFigureOut">
              <a:rPr lang="fa-IR" smtClean="0">
                <a:solidFill>
                  <a:prstClr val="black"/>
                </a:solidFill>
              </a:rPr>
              <a:pPr/>
              <a:t>23/01/1446</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9792AB16-BAF1-453B-8E7C-65C1634DF7F5}" type="slidenum">
              <a:rPr lang="fa-IR" smtClean="0">
                <a:solidFill>
                  <a:prstClr val="black"/>
                </a:solidFill>
              </a:rPr>
              <a:pPr/>
              <a:t>‹#›</a:t>
            </a:fld>
            <a:endParaRPr lang="fa-IR">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602221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3DA9C2-82BA-4B96-A2C4-EA27DCD9A07E}"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0D5E1-E3B5-475B-ACCE-BB90297A903C}" type="slidenum">
              <a:rPr lang="en-US" smtClean="0"/>
              <a:t>‹#›</a:t>
            </a:fld>
            <a:endParaRPr lang="en-US"/>
          </a:p>
        </p:txBody>
      </p:sp>
    </p:spTree>
    <p:extLst>
      <p:ext uri="{BB962C8B-B14F-4D97-AF65-F5344CB8AC3E}">
        <p14:creationId xmlns:p14="http://schemas.microsoft.com/office/powerpoint/2010/main" val="974076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3DA9C2-82BA-4B96-A2C4-EA27DCD9A07E}"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0D5E1-E3B5-475B-ACCE-BB90297A903C}" type="slidenum">
              <a:rPr lang="en-US" smtClean="0"/>
              <a:t>‹#›</a:t>
            </a:fld>
            <a:endParaRPr lang="en-US"/>
          </a:p>
        </p:txBody>
      </p:sp>
    </p:spTree>
    <p:extLst>
      <p:ext uri="{BB962C8B-B14F-4D97-AF65-F5344CB8AC3E}">
        <p14:creationId xmlns:p14="http://schemas.microsoft.com/office/powerpoint/2010/main" val="1859841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3DA9C2-82BA-4B96-A2C4-EA27DCD9A07E}"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0D5E1-E3B5-475B-ACCE-BB90297A903C}"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85207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3DA9C2-82BA-4B96-A2C4-EA27DCD9A07E}"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0D5E1-E3B5-475B-ACCE-BB90297A903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4667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3DA9C2-82BA-4B96-A2C4-EA27DCD9A07E}"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0D5E1-E3B5-475B-ACCE-BB90297A903C}" type="slidenum">
              <a:rPr lang="en-US" smtClean="0"/>
              <a:t>‹#›</a:t>
            </a:fld>
            <a:endParaRPr lang="en-US"/>
          </a:p>
        </p:txBody>
      </p:sp>
    </p:spTree>
    <p:extLst>
      <p:ext uri="{BB962C8B-B14F-4D97-AF65-F5344CB8AC3E}">
        <p14:creationId xmlns:p14="http://schemas.microsoft.com/office/powerpoint/2010/main" val="2205669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3DA9C2-82BA-4B96-A2C4-EA27DCD9A07E}"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0D5E1-E3B5-475B-ACCE-BB90297A903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5306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3DA9C2-82BA-4B96-A2C4-EA27DCD9A07E}"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0D5E1-E3B5-475B-ACCE-BB90297A903C}"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7875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3DA9C2-82BA-4B96-A2C4-EA27DCD9A07E}"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0D5E1-E3B5-475B-ACCE-BB90297A903C}"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7899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3DA9C2-82BA-4B96-A2C4-EA27DCD9A07E}"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0D5E1-E3B5-475B-ACCE-BB90297A903C}"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9921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42CCA114-F746-4175-A879-8E5E08645DA6}" type="datetimeFigureOut">
              <a:rPr lang="fa-IR" smtClean="0">
                <a:solidFill>
                  <a:prstClr val="white"/>
                </a:solidFill>
              </a:rPr>
              <a:pPr/>
              <a:t>23/01/1446</a:t>
            </a:fld>
            <a:endParaRPr lang="fa-IR">
              <a:solidFill>
                <a:prstClr val="white"/>
              </a:solidFill>
            </a:endParaRPr>
          </a:p>
        </p:txBody>
      </p:sp>
      <p:sp>
        <p:nvSpPr>
          <p:cNvPr id="5" name="Footer Placeholder 4"/>
          <p:cNvSpPr>
            <a:spLocks noGrp="1"/>
          </p:cNvSpPr>
          <p:nvPr>
            <p:ph type="ftr" sz="quarter" idx="11"/>
          </p:nvPr>
        </p:nvSpPr>
        <p:spPr/>
        <p:txBody>
          <a:bodyPr/>
          <a:lstStyle>
            <a:extLst/>
          </a:lstStyle>
          <a:p>
            <a:endParaRPr lang="fa-IR">
              <a:solidFill>
                <a:prstClr val="white"/>
              </a:solidFill>
            </a:endParaRPr>
          </a:p>
        </p:txBody>
      </p:sp>
      <p:sp>
        <p:nvSpPr>
          <p:cNvPr id="6" name="Slide Number Placeholder 5"/>
          <p:cNvSpPr>
            <a:spLocks noGrp="1"/>
          </p:cNvSpPr>
          <p:nvPr>
            <p:ph type="sldNum" sz="quarter" idx="12"/>
          </p:nvPr>
        </p:nvSpPr>
        <p:spPr/>
        <p:txBody>
          <a:bodyPr/>
          <a:lstStyle>
            <a:extLst/>
          </a:lstStyle>
          <a:p>
            <a:fld id="{9792AB16-BAF1-453B-8E7C-65C1634DF7F5}" type="slidenum">
              <a:rPr lang="fa-IR" smtClean="0">
                <a:solidFill>
                  <a:prstClr val="white"/>
                </a:solidFill>
              </a:rPr>
              <a:pPr/>
              <a:t>‹#›</a:t>
            </a:fld>
            <a:endParaRPr lang="fa-IR">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Tree>
    <p:extLst>
      <p:ext uri="{BB962C8B-B14F-4D97-AF65-F5344CB8AC3E}">
        <p14:creationId xmlns:p14="http://schemas.microsoft.com/office/powerpoint/2010/main" val="294979532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2CCA114-F746-4175-A879-8E5E08645DA6}" type="datetimeFigureOut">
              <a:rPr lang="fa-IR" smtClean="0">
                <a:solidFill>
                  <a:prstClr val="white"/>
                </a:solidFill>
              </a:rPr>
              <a:pPr/>
              <a:t>23/01/1446</a:t>
            </a:fld>
            <a:endParaRPr lang="fa-IR">
              <a:solidFill>
                <a:prstClr val="white"/>
              </a:solidFill>
            </a:endParaRPr>
          </a:p>
        </p:txBody>
      </p:sp>
      <p:sp>
        <p:nvSpPr>
          <p:cNvPr id="6" name="Footer Placeholder 5"/>
          <p:cNvSpPr>
            <a:spLocks noGrp="1"/>
          </p:cNvSpPr>
          <p:nvPr>
            <p:ph type="ftr" sz="quarter" idx="11"/>
          </p:nvPr>
        </p:nvSpPr>
        <p:spPr/>
        <p:txBody>
          <a:bodyPr/>
          <a:lstStyle>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extLst/>
          </a:lstStyle>
          <a:p>
            <a:fld id="{9792AB16-BAF1-453B-8E7C-65C1634DF7F5}" type="slidenum">
              <a:rPr lang="fa-IR" smtClean="0">
                <a:solidFill>
                  <a:prstClr val="white"/>
                </a:solidFill>
              </a:rPr>
              <a:pPr/>
              <a:t>‹#›</a:t>
            </a:fld>
            <a:endParaRPr lang="fa-IR">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257852278"/>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42CCA114-F746-4175-A879-8E5E08645DA6}" type="datetimeFigureOut">
              <a:rPr lang="fa-IR" smtClean="0">
                <a:solidFill>
                  <a:prstClr val="black"/>
                </a:solidFill>
              </a:rPr>
              <a:pPr/>
              <a:t>23/01/1446</a:t>
            </a:fld>
            <a:endParaRPr lang="fa-IR">
              <a:solidFill>
                <a:prstClr val="black"/>
              </a:solidFill>
            </a:endParaRPr>
          </a:p>
        </p:txBody>
      </p:sp>
      <p:sp>
        <p:nvSpPr>
          <p:cNvPr id="8" name="Footer Placeholder 7"/>
          <p:cNvSpPr>
            <a:spLocks noGrp="1"/>
          </p:cNvSpPr>
          <p:nvPr>
            <p:ph type="ftr" sz="quarter" idx="11"/>
          </p:nvPr>
        </p:nvSpPr>
        <p:spPr/>
        <p:txBody>
          <a:bodyPr/>
          <a:lstStyle>
            <a:extLst/>
          </a:lstStyle>
          <a:p>
            <a:endParaRPr lang="fa-IR">
              <a:solidFill>
                <a:prstClr val="black"/>
              </a:solidFill>
            </a:endParaRPr>
          </a:p>
        </p:txBody>
      </p:sp>
      <p:sp>
        <p:nvSpPr>
          <p:cNvPr id="9" name="Slide Number Placeholder 8"/>
          <p:cNvSpPr>
            <a:spLocks noGrp="1"/>
          </p:cNvSpPr>
          <p:nvPr>
            <p:ph type="sldNum" sz="quarter" idx="12"/>
          </p:nvPr>
        </p:nvSpPr>
        <p:spPr/>
        <p:txBody>
          <a:bodyPr/>
          <a:lstStyle>
            <a:extLst/>
          </a:lstStyle>
          <a:p>
            <a:fld id="{9792AB16-BAF1-453B-8E7C-65C1634DF7F5}"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67801707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42CCA114-F746-4175-A879-8E5E08645DA6}" type="datetimeFigureOut">
              <a:rPr lang="fa-IR" smtClean="0">
                <a:solidFill>
                  <a:prstClr val="white"/>
                </a:solidFill>
              </a:rPr>
              <a:pPr/>
              <a:t>23/01/1446</a:t>
            </a:fld>
            <a:endParaRPr lang="fa-IR">
              <a:solidFill>
                <a:prstClr val="white"/>
              </a:solidFill>
            </a:endParaRPr>
          </a:p>
        </p:txBody>
      </p:sp>
      <p:sp>
        <p:nvSpPr>
          <p:cNvPr id="4" name="Footer Placeholder 3"/>
          <p:cNvSpPr>
            <a:spLocks noGrp="1"/>
          </p:cNvSpPr>
          <p:nvPr>
            <p:ph type="ftr" sz="quarter" idx="11"/>
          </p:nvPr>
        </p:nvSpPr>
        <p:spPr/>
        <p:txBody>
          <a:bodyPr/>
          <a:lstStyle>
            <a:extLst/>
          </a:lstStyle>
          <a:p>
            <a:endParaRPr lang="fa-IR">
              <a:solidFill>
                <a:prstClr val="white"/>
              </a:solidFill>
            </a:endParaRPr>
          </a:p>
        </p:txBody>
      </p:sp>
      <p:sp>
        <p:nvSpPr>
          <p:cNvPr id="5" name="Slide Number Placeholder 4"/>
          <p:cNvSpPr>
            <a:spLocks noGrp="1"/>
          </p:cNvSpPr>
          <p:nvPr>
            <p:ph type="sldNum" sz="quarter" idx="12"/>
          </p:nvPr>
        </p:nvSpPr>
        <p:spPr/>
        <p:txBody>
          <a:bodyPr/>
          <a:lstStyle>
            <a:extLst/>
          </a:lstStyle>
          <a:p>
            <a:fld id="{9792AB16-BAF1-453B-8E7C-65C1634DF7F5}" type="slidenum">
              <a:rPr lang="fa-IR" smtClean="0">
                <a:solidFill>
                  <a:prstClr val="white"/>
                </a:solidFill>
              </a:rPr>
              <a:pPr/>
              <a:t>‹#›</a:t>
            </a:fld>
            <a:endParaRPr lang="fa-IR">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069055636"/>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42CCA114-F746-4175-A879-8E5E08645DA6}" type="datetimeFigureOut">
              <a:rPr lang="fa-IR" smtClean="0">
                <a:solidFill>
                  <a:prstClr val="black"/>
                </a:solidFill>
              </a:rPr>
              <a:pPr/>
              <a:t>23/01/1446</a:t>
            </a:fld>
            <a:endParaRPr lang="fa-IR">
              <a:solidFill>
                <a:prstClr val="black"/>
              </a:solidFill>
            </a:endParaRPr>
          </a:p>
        </p:txBody>
      </p:sp>
      <p:sp>
        <p:nvSpPr>
          <p:cNvPr id="3" name="Footer Placeholder 2"/>
          <p:cNvSpPr>
            <a:spLocks noGrp="1"/>
          </p:cNvSpPr>
          <p:nvPr>
            <p:ph type="ftr" sz="quarter" idx="11"/>
          </p:nvPr>
        </p:nvSpPr>
        <p:spPr/>
        <p:txBody>
          <a:bodyPr/>
          <a:lstStyle>
            <a:extLst/>
          </a:lstStyle>
          <a:p>
            <a:endParaRPr lang="fa-IR">
              <a:solidFill>
                <a:prstClr val="black"/>
              </a:solidFill>
            </a:endParaRPr>
          </a:p>
        </p:txBody>
      </p:sp>
      <p:sp>
        <p:nvSpPr>
          <p:cNvPr id="4" name="Slide Number Placeholder 3"/>
          <p:cNvSpPr>
            <a:spLocks noGrp="1"/>
          </p:cNvSpPr>
          <p:nvPr>
            <p:ph type="sldNum" sz="quarter" idx="12"/>
          </p:nvPr>
        </p:nvSpPr>
        <p:spPr/>
        <p:txBody>
          <a:bodyPr/>
          <a:lstStyle>
            <a:extLst/>
          </a:lstStyle>
          <a:p>
            <a:fld id="{9792AB16-BAF1-453B-8E7C-65C1634DF7F5}"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866253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42CCA114-F746-4175-A879-8E5E08645DA6}" type="datetimeFigureOut">
              <a:rPr lang="fa-IR" smtClean="0">
                <a:solidFill>
                  <a:prstClr val="black"/>
                </a:solidFill>
              </a:rPr>
              <a:pPr/>
              <a:t>23/01/1446</a:t>
            </a:fld>
            <a:endParaRPr lang="fa-IR">
              <a:solidFill>
                <a:prstClr val="black"/>
              </a:solidFill>
            </a:endParaRPr>
          </a:p>
        </p:txBody>
      </p:sp>
      <p:sp>
        <p:nvSpPr>
          <p:cNvPr id="6" name="Footer Placeholder 5"/>
          <p:cNvSpPr>
            <a:spLocks noGrp="1"/>
          </p:cNvSpPr>
          <p:nvPr>
            <p:ph type="ftr" sz="quarter" idx="11"/>
          </p:nvPr>
        </p:nvSpPr>
        <p:spPr/>
        <p:txBody>
          <a:bodyPr/>
          <a:lstStyle>
            <a:extLst/>
          </a:lstStyle>
          <a:p>
            <a:endParaRPr lang="fa-IR">
              <a:solidFill>
                <a:prstClr val="black"/>
              </a:solidFill>
            </a:endParaRPr>
          </a:p>
        </p:txBody>
      </p:sp>
      <p:sp>
        <p:nvSpPr>
          <p:cNvPr id="7" name="Slide Number Placeholder 6"/>
          <p:cNvSpPr>
            <a:spLocks noGrp="1"/>
          </p:cNvSpPr>
          <p:nvPr>
            <p:ph type="sldNum" sz="quarter" idx="12"/>
          </p:nvPr>
        </p:nvSpPr>
        <p:spPr/>
        <p:txBody>
          <a:bodyPr/>
          <a:lstStyle>
            <a:extLst/>
          </a:lstStyle>
          <a:p>
            <a:fld id="{9792AB16-BAF1-453B-8E7C-65C1634DF7F5}"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38322455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42CCA114-F746-4175-A879-8E5E08645DA6}" type="datetimeFigureOut">
              <a:rPr lang="fa-IR" smtClean="0">
                <a:solidFill>
                  <a:prstClr val="white"/>
                </a:solidFill>
              </a:rPr>
              <a:pPr/>
              <a:t>23/01/1446</a:t>
            </a:fld>
            <a:endParaRPr lang="fa-IR">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9792AB16-BAF1-453B-8E7C-65C1634DF7F5}" type="slidenum">
              <a:rPr lang="fa-IR" smtClean="0">
                <a:solidFill>
                  <a:prstClr val="white"/>
                </a:solidFill>
              </a:rPr>
              <a:pPr/>
              <a:t>‹#›</a:t>
            </a:fld>
            <a:endParaRPr lang="fa-IR">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955249" y="5001994"/>
            <a:ext cx="5069337"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white"/>
              </a:solidFill>
            </a:endParaRPr>
          </a:p>
        </p:txBody>
      </p:sp>
      <p:sp>
        <p:nvSpPr>
          <p:cNvPr id="9" name="Freeform 8"/>
          <p:cNvSpPr>
            <a:spLocks/>
          </p:cNvSpPr>
          <p:nvPr/>
        </p:nvSpPr>
        <p:spPr bwMode="auto">
          <a:xfrm>
            <a:off x="-71414" y="5785023"/>
            <a:ext cx="506933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Tree>
    <p:extLst>
      <p:ext uri="{BB962C8B-B14F-4D97-AF65-F5344CB8AC3E}">
        <p14:creationId xmlns:p14="http://schemas.microsoft.com/office/powerpoint/2010/main" val="140001427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955249" y="5001994"/>
            <a:ext cx="5069337"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2" name="Freeform 11"/>
          <p:cNvSpPr>
            <a:spLocks/>
          </p:cNvSpPr>
          <p:nvPr/>
        </p:nvSpPr>
        <p:spPr bwMode="auto">
          <a:xfrm>
            <a:off x="-71414" y="5785023"/>
            <a:ext cx="506933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pPr rtl="1"/>
            <a:fld id="{42CCA114-F746-4175-A879-8E5E08645DA6}" type="datetimeFigureOut">
              <a:rPr lang="fa-IR" smtClean="0">
                <a:solidFill>
                  <a:prstClr val="black"/>
                </a:solidFill>
              </a:rPr>
              <a:pPr rtl="1"/>
              <a:t>23/01/1446</a:t>
            </a:fld>
            <a:endParaRPr lang="fa-IR">
              <a:solidFill>
                <a:prstClr val="black"/>
              </a:solidFill>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pPr rtl="1"/>
            <a:endParaRPr lang="fa-IR">
              <a:solidFill>
                <a:prstClr val="black"/>
              </a:solidFill>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pPr rtl="1"/>
            <a:fld id="{9792AB16-BAF1-453B-8E7C-65C1634DF7F5}" type="slidenum">
              <a:rPr lang="fa-IR" smtClean="0">
                <a:solidFill>
                  <a:prstClr val="black"/>
                </a:solidFill>
              </a:rPr>
              <a:pPr rtl="1"/>
              <a:t>‹#›</a:t>
            </a:fld>
            <a:endParaRPr lang="fa-IR">
              <a:solidFill>
                <a:prstClr val="black"/>
              </a:solidFill>
            </a:endParaRPr>
          </a:p>
        </p:txBody>
      </p:sp>
    </p:spTree>
    <p:extLst>
      <p:ext uri="{BB962C8B-B14F-4D97-AF65-F5344CB8AC3E}">
        <p14:creationId xmlns:p14="http://schemas.microsoft.com/office/powerpoint/2010/main" val="35057381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fontAlgn="base">
              <a:spcBef>
                <a:spcPct val="0"/>
              </a:spcBef>
              <a:spcAft>
                <a:spcPct val="0"/>
              </a:spcAft>
              <a:defRPr/>
            </a:pPr>
            <a:fld id="{CE8898E9-56B3-4F49-A4D3-B3A2CB6A5FC7}" type="datetimeFigureOut">
              <a:rPr lang="en-US" smtClean="0">
                <a:solidFill>
                  <a:prstClr val="black"/>
                </a:solidFill>
                <a:latin typeface="Arial" panose="020B0604020202020204" pitchFamily="34" charset="0"/>
                <a:cs typeface="Arial" panose="020B0604020202020204" pitchFamily="34" charset="0"/>
              </a:rPr>
              <a:pPr fontAlgn="base">
                <a:spcBef>
                  <a:spcPct val="0"/>
                </a:spcBef>
                <a:spcAft>
                  <a:spcPct val="0"/>
                </a:spcAft>
                <a:defRPr/>
              </a:pPr>
              <a:t>7/29/2024</a:t>
            </a:fld>
            <a:endParaRPr lang="en-US">
              <a:solidFill>
                <a:prstClr val="black"/>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fontAlgn="base">
              <a:spcBef>
                <a:spcPct val="0"/>
              </a:spcBef>
              <a:spcAft>
                <a:spcPct val="0"/>
              </a:spcAft>
              <a:defRPr/>
            </a:pPr>
            <a:endParaRPr lang="en-US">
              <a:solidFill>
                <a:prstClr val="black"/>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fontAlgn="base">
              <a:spcBef>
                <a:spcPct val="0"/>
              </a:spcBef>
              <a:spcAft>
                <a:spcPct val="0"/>
              </a:spcAft>
              <a:defRPr/>
            </a:pPr>
            <a:fld id="{BA91BFE9-B5DE-4C31-A250-A1A46B96D9FB}" type="slidenum">
              <a:rPr lang="en-US" smtClean="0">
                <a:solidFill>
                  <a:prstClr val="black"/>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98180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t>بنام خدا</a:t>
            </a:r>
            <a:endParaRPr lang="en-US" dirty="0"/>
          </a:p>
        </p:txBody>
      </p:sp>
      <p:sp>
        <p:nvSpPr>
          <p:cNvPr id="3" name="Subtitle 2"/>
          <p:cNvSpPr>
            <a:spLocks noGrp="1"/>
          </p:cNvSpPr>
          <p:nvPr>
            <p:ph type="subTitle" idx="1"/>
          </p:nvPr>
        </p:nvSpPr>
        <p:spPr/>
        <p:txBody>
          <a:bodyPr/>
          <a:lstStyle/>
          <a:p>
            <a:r>
              <a:rPr lang="en-US" dirty="0"/>
              <a:t> </a:t>
            </a:r>
            <a:r>
              <a:rPr lang="fa-IR" b="1" dirty="0">
                <a:cs typeface="B Nazanin" panose="00000400000000000000" pitchFamily="2" charset="-78"/>
              </a:rPr>
              <a:t>کنفرانس مجازی همزمان  </a:t>
            </a:r>
            <a:r>
              <a:rPr lang="ar-SA" dirty="0">
                <a:cs typeface="B Nazanin" panose="00000400000000000000" pitchFamily="2" charset="-78"/>
              </a:rPr>
              <a:t>" </a:t>
            </a:r>
            <a:r>
              <a:rPr lang="fa-IR" dirty="0">
                <a:cs typeface="B Nazanin" panose="00000400000000000000" pitchFamily="2" charset="-78"/>
              </a:rPr>
              <a:t>مراقبت های</a:t>
            </a:r>
            <a:r>
              <a:rPr lang="ar-SA" dirty="0">
                <a:cs typeface="B Nazanin" panose="00000400000000000000" pitchFamily="2" charset="-78"/>
              </a:rPr>
              <a:t> پرستاری در  اکسیژن درمانی " </a:t>
            </a:r>
            <a:endParaRPr lang="en-US" dirty="0">
              <a:cs typeface="B Nazanin" panose="00000400000000000000" pitchFamily="2" charset="-78"/>
            </a:endParaRPr>
          </a:p>
          <a:p>
            <a:r>
              <a:rPr lang="fa-IR" dirty="0" smtClean="0">
                <a:cs typeface="B Nazanin" panose="00000400000000000000" pitchFamily="2" charset="-78"/>
              </a:rPr>
              <a:t>دکتر ال ناز اصغری</a:t>
            </a:r>
            <a:endParaRPr lang="en-US" dirty="0">
              <a:cs typeface="B Nazanin" panose="00000400000000000000" pitchFamily="2" charset="-78"/>
            </a:endParaRPr>
          </a:p>
        </p:txBody>
      </p:sp>
      <p:pic>
        <p:nvPicPr>
          <p:cNvPr id="4" name="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87743" y="5301343"/>
            <a:ext cx="609600" cy="609600"/>
          </a:xfrm>
          <a:prstGeom prst="rect">
            <a:avLst/>
          </a:prstGeom>
        </p:spPr>
      </p:pic>
    </p:spTree>
    <p:extLst>
      <p:ext uri="{BB962C8B-B14F-4D97-AF65-F5344CB8AC3E}">
        <p14:creationId xmlns:p14="http://schemas.microsoft.com/office/powerpoint/2010/main" val="491412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H:\77723xymbitajlh[1].gif"/>
          <p:cNvPicPr>
            <a:picLocks noGrp="1" noChangeAspect="1" noChangeArrowheads="1" noCrop="1"/>
          </p:cNvPicPr>
          <p:nvPr>
            <p:ph sz="half" idx="1"/>
          </p:nvPr>
        </p:nvPicPr>
        <p:blipFill>
          <a:blip r:embed="rId2"/>
          <a:stretch>
            <a:fillRect/>
          </a:stretch>
        </p:blipFill>
        <p:spPr bwMode="auto">
          <a:xfrm>
            <a:off x="3674642" y="1685533"/>
            <a:ext cx="4525962" cy="4525962"/>
          </a:xfrm>
          <a:prstGeom prst="rect">
            <a:avLst/>
          </a:prstGeom>
          <a:noFill/>
          <a:ln w="9525">
            <a:noFill/>
            <a:miter lim="800000"/>
            <a:headEnd/>
            <a:tailEnd/>
          </a:ln>
        </p:spPr>
      </p:pic>
      <p:sp>
        <p:nvSpPr>
          <p:cNvPr id="4" name="Title 2"/>
          <p:cNvSpPr>
            <a:spLocks noGrp="1"/>
          </p:cNvSpPr>
          <p:nvPr>
            <p:ph type="title"/>
          </p:nvPr>
        </p:nvSpPr>
        <p:spPr/>
        <p:txBody>
          <a:bodyPr/>
          <a:lstStyle/>
          <a:p>
            <a:pPr algn="ctr"/>
            <a:r>
              <a:rPr lang="fa-IR" dirty="0" smtClean="0">
                <a:solidFill>
                  <a:srgbClr val="FFFF00"/>
                </a:solidFill>
                <a:cs typeface="2  Nazanin" panose="00000400000000000000" pitchFamily="2" charset="-78"/>
              </a:rPr>
              <a:t>با تشكر از توجه شما</a:t>
            </a:r>
            <a:endParaRPr lang="fa-IR" dirty="0">
              <a:solidFill>
                <a:srgbClr val="FFFF00"/>
              </a:solidFill>
              <a:cs typeface="2  Nazanin" panose="00000400000000000000" pitchFamily="2" charset="-78"/>
            </a:endParaRPr>
          </a:p>
        </p:txBody>
      </p:sp>
      <p:sp>
        <p:nvSpPr>
          <p:cNvPr id="2" name="Content Placeholder 1"/>
          <p:cNvSpPr>
            <a:spLocks noGrp="1"/>
          </p:cNvSpPr>
          <p:nvPr>
            <p:ph sz="half" idx="2"/>
          </p:nvPr>
        </p:nvSpPr>
        <p:spPr/>
        <p:txBody>
          <a:bodyPr/>
          <a:lstStyle/>
          <a:p>
            <a:endParaRPr lang="en-US"/>
          </a:p>
        </p:txBody>
      </p:sp>
    </p:spTree>
    <p:extLst>
      <p:ext uri="{BB962C8B-B14F-4D97-AF65-F5344CB8AC3E}">
        <p14:creationId xmlns:p14="http://schemas.microsoft.com/office/powerpoint/2010/main" val="1622495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اهداف دوره</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98914282"/>
              </p:ext>
            </p:extLst>
          </p:nvPr>
        </p:nvGraphicFramePr>
        <p:xfrm>
          <a:off x="3614057" y="2484074"/>
          <a:ext cx="6005350" cy="3078525"/>
        </p:xfrm>
        <a:graphic>
          <a:graphicData uri="http://schemas.openxmlformats.org/drawingml/2006/table">
            <a:tbl>
              <a:tblPr rtl="1" firstRow="1" firstCol="1" bandRow="1">
                <a:tableStyleId>{F2DE63D5-997A-4646-A377-4702673A728D}</a:tableStyleId>
              </a:tblPr>
              <a:tblGrid>
                <a:gridCol w="6005350"/>
              </a:tblGrid>
              <a:tr h="404901">
                <a:tc>
                  <a:txBody>
                    <a:bodyPr/>
                    <a:lstStyle/>
                    <a:p>
                      <a:pPr marL="0" marR="0" algn="r" rtl="1">
                        <a:lnSpc>
                          <a:spcPct val="150000"/>
                        </a:lnSpc>
                        <a:spcBef>
                          <a:spcPts val="0"/>
                        </a:spcBef>
                        <a:spcAft>
                          <a:spcPts val="0"/>
                        </a:spcAft>
                      </a:pPr>
                      <a:r>
                        <a:rPr lang="ar-SA" sz="1400" dirty="0">
                          <a:effectLst/>
                        </a:rPr>
                        <a:t>عنوان</a:t>
                      </a:r>
                      <a:endParaRPr lang="en-US" sz="1400" dirty="0">
                        <a:effectLst/>
                        <a:latin typeface="Times New Roman" panose="02020603050405020304" pitchFamily="18" charset="0"/>
                        <a:ea typeface="Times New Roman" panose="02020603050405020304" pitchFamily="18" charset="0"/>
                      </a:endParaRPr>
                    </a:p>
                  </a:txBody>
                  <a:tcPr marL="50334" marR="50334" marT="0" marB="0" anchor="ctr"/>
                </a:tc>
              </a:tr>
              <a:tr h="668406">
                <a:tc>
                  <a:txBody>
                    <a:bodyPr/>
                    <a:lstStyle/>
                    <a:p>
                      <a:pPr marL="0" marR="0" algn="r" rtl="1">
                        <a:lnSpc>
                          <a:spcPct val="150000"/>
                        </a:lnSpc>
                        <a:spcBef>
                          <a:spcPts val="0"/>
                        </a:spcBef>
                        <a:spcAft>
                          <a:spcPts val="0"/>
                        </a:spcAft>
                      </a:pPr>
                      <a:r>
                        <a:rPr lang="fa-IR" sz="1600">
                          <a:effectLst/>
                        </a:rPr>
                        <a:t>اصطلاحات رایج و مهم اکسیژن درمانی</a:t>
                      </a:r>
                      <a:endParaRPr lang="en-US" sz="1400">
                        <a:effectLst/>
                        <a:latin typeface="Times New Roman" panose="02020603050405020304" pitchFamily="18" charset="0"/>
                        <a:ea typeface="Times New Roman" panose="02020603050405020304" pitchFamily="18" charset="0"/>
                      </a:endParaRPr>
                    </a:p>
                  </a:txBody>
                  <a:tcPr marL="50334" marR="50334" marT="0" marB="0" anchor="ctr"/>
                </a:tc>
              </a:tr>
              <a:tr h="668406">
                <a:tc>
                  <a:txBody>
                    <a:bodyPr/>
                    <a:lstStyle/>
                    <a:p>
                      <a:pPr marL="0" marR="0" algn="r" rtl="1">
                        <a:lnSpc>
                          <a:spcPct val="150000"/>
                        </a:lnSpc>
                        <a:spcBef>
                          <a:spcPts val="0"/>
                        </a:spcBef>
                        <a:spcAft>
                          <a:spcPts val="0"/>
                        </a:spcAft>
                      </a:pPr>
                      <a:r>
                        <a:rPr lang="fa-IR" sz="1600">
                          <a:effectLst/>
                        </a:rPr>
                        <a:t>توجهات پرستاری در علایم و نشانه های هیپوکسی</a:t>
                      </a:r>
                      <a:endParaRPr lang="en-US" sz="1400">
                        <a:effectLst/>
                        <a:latin typeface="Times New Roman" panose="02020603050405020304" pitchFamily="18" charset="0"/>
                        <a:ea typeface="Times New Roman" panose="02020603050405020304" pitchFamily="18" charset="0"/>
                      </a:endParaRPr>
                    </a:p>
                  </a:txBody>
                  <a:tcPr marL="50334" marR="50334" marT="0" marB="0" anchor="ctr"/>
                </a:tc>
              </a:tr>
              <a:tr h="668406">
                <a:tc>
                  <a:txBody>
                    <a:bodyPr/>
                    <a:lstStyle/>
                    <a:p>
                      <a:pPr marL="0" marR="0" algn="r" rtl="1">
                        <a:lnSpc>
                          <a:spcPct val="150000"/>
                        </a:lnSpc>
                        <a:spcBef>
                          <a:spcPts val="0"/>
                        </a:spcBef>
                        <a:spcAft>
                          <a:spcPts val="0"/>
                        </a:spcAft>
                      </a:pPr>
                      <a:r>
                        <a:rPr lang="fa-IR" sz="1600">
                          <a:effectLst/>
                        </a:rPr>
                        <a:t>انواع هیپوکسی و توجهات پرستاری آن</a:t>
                      </a:r>
                      <a:endParaRPr lang="en-US" sz="1400">
                        <a:effectLst/>
                        <a:latin typeface="Times New Roman" panose="02020603050405020304" pitchFamily="18" charset="0"/>
                        <a:ea typeface="Times New Roman" panose="02020603050405020304" pitchFamily="18" charset="0"/>
                      </a:endParaRPr>
                    </a:p>
                  </a:txBody>
                  <a:tcPr marL="50334" marR="50334" marT="0" marB="0" anchor="ctr"/>
                </a:tc>
              </a:tr>
              <a:tr h="668406">
                <a:tc>
                  <a:txBody>
                    <a:bodyPr/>
                    <a:lstStyle/>
                    <a:p>
                      <a:pPr marL="0" marR="0" algn="r" rtl="1">
                        <a:lnSpc>
                          <a:spcPct val="150000"/>
                        </a:lnSpc>
                        <a:spcBef>
                          <a:spcPts val="0"/>
                        </a:spcBef>
                        <a:spcAft>
                          <a:spcPts val="0"/>
                        </a:spcAft>
                      </a:pPr>
                      <a:r>
                        <a:rPr lang="fa-IR" sz="1600" dirty="0">
                          <a:effectLst/>
                        </a:rPr>
                        <a:t>عوارض اکسیژن تراپی و توجهات پرستاری آن</a:t>
                      </a:r>
                      <a:endParaRPr lang="en-US" sz="1400" dirty="0">
                        <a:effectLst/>
                        <a:latin typeface="Times New Roman" panose="02020603050405020304" pitchFamily="18" charset="0"/>
                        <a:ea typeface="Times New Roman" panose="02020603050405020304" pitchFamily="18" charset="0"/>
                      </a:endParaRPr>
                    </a:p>
                  </a:txBody>
                  <a:tcPr marL="50334" marR="50334" marT="0" marB="0" anchor="ctr"/>
                </a:tc>
              </a:tr>
            </a:tbl>
          </a:graphicData>
        </a:graphic>
      </p:graphicFrame>
      <p:pic>
        <p:nvPicPr>
          <p:cNvPr id="3" name="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04257" y="4952999"/>
            <a:ext cx="609600" cy="609600"/>
          </a:xfrm>
          <a:prstGeom prst="rect">
            <a:avLst/>
          </a:prstGeom>
        </p:spPr>
      </p:pic>
    </p:spTree>
    <p:extLst>
      <p:ext uri="{BB962C8B-B14F-4D97-AF65-F5344CB8AC3E}">
        <p14:creationId xmlns:p14="http://schemas.microsoft.com/office/powerpoint/2010/main" val="24269773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a-IR" dirty="0"/>
              <a:t>اصطلاحات رایج و مهم اکسیژن </a:t>
            </a:r>
            <a:r>
              <a:rPr lang="fa-IR" dirty="0" smtClean="0"/>
              <a:t>درمانی</a:t>
            </a:r>
            <a:endParaRPr lang="en-US" dirty="0"/>
          </a:p>
        </p:txBody>
      </p:sp>
      <p:sp>
        <p:nvSpPr>
          <p:cNvPr id="5" name="Subtitle 4"/>
          <p:cNvSpPr>
            <a:spLocks noGrp="1"/>
          </p:cNvSpPr>
          <p:nvPr>
            <p:ph type="subTitle" idx="1"/>
          </p:nvPr>
        </p:nvSpPr>
        <p:spPr>
          <a:xfrm>
            <a:off x="7340252" y="3657596"/>
            <a:ext cx="2167815" cy="1677767"/>
          </a:xfrm>
        </p:spPr>
        <p:txBody>
          <a:bodyPr>
            <a:normAutofit fontScale="40000" lnSpcReduction="20000"/>
          </a:bodyPr>
          <a:lstStyle/>
          <a:p>
            <a:pPr marL="457200" indent="-457200" algn="r" rtl="1">
              <a:lnSpc>
                <a:spcPct val="150000"/>
              </a:lnSpc>
              <a:buFont typeface="Wingdings" panose="05000000000000000000" pitchFamily="2" charset="2"/>
              <a:buChar char="v"/>
            </a:pPr>
            <a:r>
              <a:rPr lang="en-US" sz="3400" dirty="0"/>
              <a:t>PaO2</a:t>
            </a:r>
          </a:p>
          <a:p>
            <a:pPr marL="457200" indent="-457200" algn="r" rtl="1">
              <a:lnSpc>
                <a:spcPct val="150000"/>
              </a:lnSpc>
              <a:buFont typeface="Wingdings" panose="05000000000000000000" pitchFamily="2" charset="2"/>
              <a:buChar char="v"/>
            </a:pPr>
            <a:r>
              <a:rPr lang="en-US" sz="3400" dirty="0"/>
              <a:t>SpO2 (SaO2)</a:t>
            </a:r>
          </a:p>
          <a:p>
            <a:pPr marL="457200" indent="-457200" algn="r" rtl="1">
              <a:lnSpc>
                <a:spcPct val="150000"/>
              </a:lnSpc>
              <a:buFont typeface="Wingdings" panose="05000000000000000000" pitchFamily="2" charset="2"/>
              <a:buChar char="v"/>
            </a:pPr>
            <a:r>
              <a:rPr lang="fa-IR" sz="3400" dirty="0"/>
              <a:t>هايپوكسمي</a:t>
            </a:r>
          </a:p>
          <a:p>
            <a:pPr marL="457200" indent="-457200" algn="r" rtl="1">
              <a:lnSpc>
                <a:spcPct val="150000"/>
              </a:lnSpc>
              <a:buFont typeface="Wingdings" panose="05000000000000000000" pitchFamily="2" charset="2"/>
              <a:buChar char="v"/>
            </a:pPr>
            <a:r>
              <a:rPr lang="fa-IR" sz="3400" dirty="0"/>
              <a:t> هايپوكسي</a:t>
            </a:r>
          </a:p>
          <a:p>
            <a:endParaRPr lang="en-US" dirty="0"/>
          </a:p>
        </p:txBody>
      </p:sp>
      <p:sp>
        <p:nvSpPr>
          <p:cNvPr id="6" name="Rectangle 5"/>
          <p:cNvSpPr/>
          <p:nvPr/>
        </p:nvSpPr>
        <p:spPr>
          <a:xfrm>
            <a:off x="3795386" y="3657597"/>
            <a:ext cx="2304789" cy="1677767"/>
          </a:xfrm>
          <a:prstGeom prst="rect">
            <a:avLst/>
          </a:prstGeom>
        </p:spPr>
        <p:txBody>
          <a:bodyPr wrap="square">
            <a:spAutoFit/>
          </a:bodyPr>
          <a:lstStyle/>
          <a:p>
            <a:pPr algn="r" rtl="1">
              <a:lnSpc>
                <a:spcPct val="150000"/>
              </a:lnSpc>
              <a:spcBef>
                <a:spcPts val="0"/>
              </a:spcBef>
              <a:spcAft>
                <a:spcPts val="0"/>
              </a:spcAft>
              <a:buFont typeface="Wingdings" panose="05000000000000000000" pitchFamily="2" charset="2"/>
              <a:buChar char="v"/>
            </a:pPr>
            <a:r>
              <a:rPr lang="en-US" sz="1400" dirty="0"/>
              <a:t>FiO2</a:t>
            </a:r>
          </a:p>
          <a:p>
            <a:pPr algn="r" rtl="1">
              <a:lnSpc>
                <a:spcPct val="150000"/>
              </a:lnSpc>
              <a:spcBef>
                <a:spcPts val="0"/>
              </a:spcBef>
              <a:spcAft>
                <a:spcPts val="0"/>
              </a:spcAft>
              <a:buFont typeface="Wingdings" panose="05000000000000000000" pitchFamily="2" charset="2"/>
              <a:buChar char="v"/>
            </a:pPr>
            <a:r>
              <a:rPr lang="en-US" sz="1400" dirty="0"/>
              <a:t>Oxygen Flow Rate</a:t>
            </a:r>
          </a:p>
          <a:p>
            <a:pPr algn="r" rtl="1">
              <a:lnSpc>
                <a:spcPct val="150000"/>
              </a:lnSpc>
              <a:spcBef>
                <a:spcPts val="0"/>
              </a:spcBef>
              <a:spcAft>
                <a:spcPts val="0"/>
              </a:spcAft>
              <a:buFont typeface="Wingdings" panose="05000000000000000000" pitchFamily="2" charset="2"/>
              <a:buChar char="v"/>
            </a:pPr>
            <a:r>
              <a:rPr lang="en-US" sz="1400" dirty="0">
                <a:cs typeface="2  Nazanin" panose="00000400000000000000" pitchFamily="2" charset="-78"/>
              </a:rPr>
              <a:t>Deoxyhemoglobin</a:t>
            </a:r>
            <a:endParaRPr lang="fa-IR" sz="1400" dirty="0">
              <a:cs typeface="2  Nazanin" panose="00000400000000000000" pitchFamily="2" charset="-78"/>
            </a:endParaRPr>
          </a:p>
          <a:p>
            <a:pPr algn="r" rtl="1">
              <a:lnSpc>
                <a:spcPct val="150000"/>
              </a:lnSpc>
              <a:spcBef>
                <a:spcPts val="0"/>
              </a:spcBef>
              <a:spcAft>
                <a:spcPts val="0"/>
              </a:spcAft>
              <a:buFont typeface="Wingdings" panose="05000000000000000000" pitchFamily="2" charset="2"/>
              <a:buChar char="v"/>
            </a:pPr>
            <a:r>
              <a:rPr lang="en-US" sz="1400" dirty="0">
                <a:cs typeface="2  Nazanin" panose="00000400000000000000" pitchFamily="2" charset="-78"/>
              </a:rPr>
              <a:t>Carboxyhemoglobin</a:t>
            </a:r>
            <a:endParaRPr lang="fa-IR" sz="1400" dirty="0">
              <a:cs typeface="2  Nazanin" panose="00000400000000000000" pitchFamily="2" charset="-78"/>
            </a:endParaRPr>
          </a:p>
          <a:p>
            <a:pPr algn="r" rtl="1">
              <a:lnSpc>
                <a:spcPct val="150000"/>
              </a:lnSpc>
              <a:spcBef>
                <a:spcPts val="0"/>
              </a:spcBef>
              <a:spcAft>
                <a:spcPts val="0"/>
              </a:spcAft>
              <a:buFont typeface="Wingdings" panose="05000000000000000000" pitchFamily="2" charset="2"/>
              <a:buChar char="v"/>
            </a:pPr>
            <a:r>
              <a:rPr lang="en-US" sz="1400" dirty="0">
                <a:cs typeface="2  Nazanin" panose="00000400000000000000" pitchFamily="2" charset="-78"/>
              </a:rPr>
              <a:t>Methemoglobin</a:t>
            </a:r>
          </a:p>
        </p:txBody>
      </p:sp>
    </p:spTree>
    <p:extLst>
      <p:ext uri="{BB962C8B-B14F-4D97-AF65-F5344CB8AC3E}">
        <p14:creationId xmlns:p14="http://schemas.microsoft.com/office/powerpoint/2010/main" val="8726493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FiO2 &amp; Oxygen Flow Rate </a:t>
            </a:r>
            <a:endParaRPr lang="en-US" b="1" dirty="0">
              <a:solidFill>
                <a:srgbClr val="FF0000"/>
              </a:solidFill>
            </a:endParaRPr>
          </a:p>
        </p:txBody>
      </p:sp>
      <p:sp>
        <p:nvSpPr>
          <p:cNvPr id="3" name="Content Placeholder 2"/>
          <p:cNvSpPr>
            <a:spLocks noGrp="1"/>
          </p:cNvSpPr>
          <p:nvPr>
            <p:ph idx="1"/>
          </p:nvPr>
        </p:nvSpPr>
        <p:spPr>
          <a:xfrm>
            <a:off x="1295401" y="2417523"/>
            <a:ext cx="9601196" cy="3695178"/>
          </a:xfrm>
        </p:spPr>
        <p:txBody>
          <a:bodyPr>
            <a:normAutofit/>
          </a:bodyPr>
          <a:lstStyle/>
          <a:p>
            <a:pPr marL="0" indent="0" algn="r" rtl="1">
              <a:buNone/>
            </a:pPr>
            <a:r>
              <a:rPr lang="en-US" b="1" dirty="0" smtClean="0">
                <a:solidFill>
                  <a:srgbClr val="00B0F0"/>
                </a:solidFill>
                <a:cs typeface="B Nazanin" panose="00000400000000000000" pitchFamily="2" charset="-78"/>
              </a:rPr>
              <a:t>FiO2</a:t>
            </a:r>
          </a:p>
          <a:p>
            <a:pPr marL="0" indent="0" algn="r" rtl="1">
              <a:buNone/>
            </a:pPr>
            <a:r>
              <a:rPr lang="fa-IR" dirty="0">
                <a:cs typeface="B Nazanin" panose="00000400000000000000" pitchFamily="2" charset="-78"/>
              </a:rPr>
              <a:t>درصد یا کسر اکسیژن </a:t>
            </a:r>
            <a:r>
              <a:rPr lang="fa-IR" dirty="0" smtClean="0">
                <a:cs typeface="B Nazanin" panose="00000400000000000000" pitchFamily="2" charset="-78"/>
              </a:rPr>
              <a:t>دمی. </a:t>
            </a:r>
            <a:r>
              <a:rPr lang="fa-IR" dirty="0">
                <a:cs typeface="B Nazanin" panose="00000400000000000000" pitchFamily="2" charset="-78"/>
              </a:rPr>
              <a:t>مقدار اکسیژنی است که به بیمار داده می‌شود </a:t>
            </a:r>
            <a:r>
              <a:rPr lang="fa-IR" dirty="0" smtClean="0">
                <a:cs typeface="B Nazanin" panose="00000400000000000000" pitchFamily="2" charset="-78"/>
              </a:rPr>
              <a:t>– </a:t>
            </a:r>
            <a:r>
              <a:rPr lang="fa-IR" dirty="0" smtClean="0">
                <a:solidFill>
                  <a:srgbClr val="FF0000"/>
                </a:solidFill>
                <a:cs typeface="B Nazanin" panose="00000400000000000000" pitchFamily="2" charset="-78"/>
              </a:rPr>
              <a:t>درصد 21 تا 100 </a:t>
            </a:r>
            <a:r>
              <a:rPr lang="fa-IR" dirty="0" smtClean="0">
                <a:cs typeface="B Nazanin" panose="00000400000000000000" pitchFamily="2" charset="-78"/>
              </a:rPr>
              <a:t>درصد</a:t>
            </a:r>
          </a:p>
          <a:p>
            <a:pPr marL="0" indent="0" algn="r" rtl="1">
              <a:buNone/>
            </a:pPr>
            <a:r>
              <a:rPr lang="en-US" b="1" dirty="0" smtClean="0">
                <a:solidFill>
                  <a:srgbClr val="00B0F0"/>
                </a:solidFill>
                <a:cs typeface="B Nazanin" panose="00000400000000000000" pitchFamily="2" charset="-78"/>
              </a:rPr>
              <a:t>Oxygen </a:t>
            </a:r>
            <a:r>
              <a:rPr lang="en-US" b="1" dirty="0">
                <a:solidFill>
                  <a:srgbClr val="00B0F0"/>
                </a:solidFill>
                <a:cs typeface="B Nazanin" panose="00000400000000000000" pitchFamily="2" charset="-78"/>
              </a:rPr>
              <a:t>Flow </a:t>
            </a:r>
            <a:r>
              <a:rPr lang="en-US" b="1" dirty="0" smtClean="0">
                <a:solidFill>
                  <a:srgbClr val="00B0F0"/>
                </a:solidFill>
                <a:cs typeface="B Nazanin" panose="00000400000000000000" pitchFamily="2" charset="-78"/>
              </a:rPr>
              <a:t>Rate</a:t>
            </a:r>
          </a:p>
          <a:p>
            <a:pPr marL="0" indent="0" algn="r" rtl="1">
              <a:buNone/>
            </a:pPr>
            <a:r>
              <a:rPr lang="fa-IR" dirty="0" smtClean="0">
                <a:cs typeface="B Nazanin" panose="00000400000000000000" pitchFamily="2" charset="-78"/>
              </a:rPr>
              <a:t>عددی که فلومتر نشان میدهد</a:t>
            </a:r>
            <a:endParaRPr lang="fa-IR" dirty="0">
              <a:cs typeface="B Nazanin" panose="00000400000000000000" pitchFamily="2" charset="-78"/>
            </a:endParaRPr>
          </a:p>
          <a:p>
            <a:pPr marL="0" indent="0" algn="r" rtl="1">
              <a:buNone/>
            </a:pPr>
            <a:r>
              <a:rPr lang="fa-IR" dirty="0" smtClean="0">
                <a:solidFill>
                  <a:srgbClr val="FF0000"/>
                </a:solidFill>
                <a:cs typeface="B Nazanin" panose="00000400000000000000" pitchFamily="2" charset="-78"/>
              </a:rPr>
              <a:t>1 تا 15 لیتر در دقیقه</a:t>
            </a:r>
            <a:r>
              <a:rPr lang="en-US" dirty="0" smtClean="0">
                <a:solidFill>
                  <a:srgbClr val="FF0000"/>
                </a:solidFill>
                <a:cs typeface="B Nazanin" panose="00000400000000000000" pitchFamily="2" charset="-78"/>
              </a:rPr>
              <a:t>. </a:t>
            </a:r>
            <a:endParaRPr lang="en-US" dirty="0">
              <a:solidFill>
                <a:srgbClr val="FF0000"/>
              </a:solidFill>
              <a:cs typeface="B Nazanin" panose="00000400000000000000" pitchFamily="2" charset="-78"/>
            </a:endParaRPr>
          </a:p>
        </p:txBody>
      </p:sp>
      <p:pic>
        <p:nvPicPr>
          <p:cNvPr id="4" name="Picture 3"/>
          <p:cNvPicPr>
            <a:picLocks noChangeAspect="1"/>
          </p:cNvPicPr>
          <p:nvPr/>
        </p:nvPicPr>
        <p:blipFill>
          <a:blip r:embed="rId4"/>
          <a:stretch>
            <a:fillRect/>
          </a:stretch>
        </p:blipFill>
        <p:spPr>
          <a:xfrm>
            <a:off x="2296886" y="3619872"/>
            <a:ext cx="2318656" cy="2318656"/>
          </a:xfrm>
          <a:prstGeom prst="rect">
            <a:avLst/>
          </a:prstGeom>
        </p:spPr>
      </p:pic>
      <p:pic>
        <p:nvPicPr>
          <p:cNvPr id="5" name="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6544" y="5328928"/>
            <a:ext cx="609600" cy="609600"/>
          </a:xfrm>
          <a:prstGeom prst="rect">
            <a:avLst/>
          </a:prstGeom>
        </p:spPr>
      </p:pic>
    </p:spTree>
    <p:extLst>
      <p:ext uri="{BB962C8B-B14F-4D97-AF65-F5344CB8AC3E}">
        <p14:creationId xmlns:p14="http://schemas.microsoft.com/office/powerpoint/2010/main" val="3166311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b="7208"/>
          <a:stretch/>
        </p:blipFill>
        <p:spPr>
          <a:xfrm>
            <a:off x="513567" y="2417523"/>
            <a:ext cx="3917281" cy="3594970"/>
          </a:xfrm>
          <a:prstGeom prst="rect">
            <a:avLst/>
          </a:prstGeom>
        </p:spPr>
      </p:pic>
      <p:sp>
        <p:nvSpPr>
          <p:cNvPr id="2" name="Title 1"/>
          <p:cNvSpPr>
            <a:spLocks noGrp="1"/>
          </p:cNvSpPr>
          <p:nvPr>
            <p:ph type="title"/>
          </p:nvPr>
        </p:nvSpPr>
        <p:spPr/>
        <p:txBody>
          <a:bodyPr>
            <a:normAutofit/>
          </a:bodyPr>
          <a:lstStyle/>
          <a:p>
            <a:r>
              <a:rPr lang="en-US" sz="3100" dirty="0" err="1" smtClean="0">
                <a:solidFill>
                  <a:srgbClr val="00B050"/>
                </a:solidFill>
              </a:rPr>
              <a:t>Methemoglobin</a:t>
            </a:r>
            <a:r>
              <a:rPr lang="en-US" sz="3100" dirty="0" smtClean="0">
                <a:solidFill>
                  <a:srgbClr val="00B050"/>
                </a:solidFill>
              </a:rPr>
              <a:t>, </a:t>
            </a:r>
            <a:r>
              <a:rPr lang="en-US" sz="3100" dirty="0" err="1" smtClean="0">
                <a:solidFill>
                  <a:srgbClr val="00B050"/>
                </a:solidFill>
              </a:rPr>
              <a:t>Carboxyhemoglobin</a:t>
            </a:r>
            <a:r>
              <a:rPr lang="en-US" sz="3100" dirty="0" smtClean="0">
                <a:solidFill>
                  <a:srgbClr val="00B050"/>
                </a:solidFill>
              </a:rPr>
              <a:t>, &amp; </a:t>
            </a:r>
            <a:r>
              <a:rPr lang="en-US" sz="3100" dirty="0" err="1" smtClean="0">
                <a:solidFill>
                  <a:srgbClr val="00B050"/>
                </a:solidFill>
              </a:rPr>
              <a:t>Deoxyhemoglobin</a:t>
            </a:r>
            <a:endParaRPr lang="en-US" dirty="0">
              <a:solidFill>
                <a:srgbClr val="00B050"/>
              </a:solidFill>
            </a:endParaRPr>
          </a:p>
        </p:txBody>
      </p:sp>
      <p:sp>
        <p:nvSpPr>
          <p:cNvPr id="3" name="Content Placeholder 2"/>
          <p:cNvSpPr>
            <a:spLocks noGrp="1"/>
          </p:cNvSpPr>
          <p:nvPr>
            <p:ph idx="1"/>
          </p:nvPr>
        </p:nvSpPr>
        <p:spPr>
          <a:xfrm>
            <a:off x="4622105" y="2655517"/>
            <a:ext cx="6399752" cy="3636259"/>
          </a:xfrm>
        </p:spPr>
        <p:txBody>
          <a:bodyPr>
            <a:normAutofit fontScale="92500" lnSpcReduction="20000"/>
          </a:bodyPr>
          <a:lstStyle/>
          <a:p>
            <a:pPr marL="0" indent="0">
              <a:lnSpc>
                <a:spcPct val="150000"/>
              </a:lnSpc>
              <a:buNone/>
            </a:pPr>
            <a:r>
              <a:rPr lang="en-US" dirty="0" err="1" smtClean="0">
                <a:solidFill>
                  <a:srgbClr val="FF0066"/>
                </a:solidFill>
                <a:cs typeface="2  Nazanin" panose="00000400000000000000" pitchFamily="2" charset="-78"/>
              </a:rPr>
              <a:t>Deoxyhemoglobin</a:t>
            </a:r>
            <a:endParaRPr lang="fa-IR" dirty="0" smtClean="0">
              <a:solidFill>
                <a:srgbClr val="FF0066"/>
              </a:solidFill>
              <a:cs typeface="2  Nazanin" panose="00000400000000000000" pitchFamily="2" charset="-78"/>
            </a:endParaRPr>
          </a:p>
          <a:p>
            <a:pPr marL="0" indent="0" algn="r" rtl="1">
              <a:lnSpc>
                <a:spcPct val="150000"/>
              </a:lnSpc>
              <a:buNone/>
            </a:pPr>
            <a:r>
              <a:rPr lang="fa-IR" dirty="0" smtClean="0">
                <a:cs typeface="2  Nazanin" panose="00000400000000000000" pitchFamily="2" charset="-78"/>
              </a:rPr>
              <a:t>هموگلوبین فاقد </a:t>
            </a:r>
            <a:r>
              <a:rPr lang="fa-IR" dirty="0">
                <a:cs typeface="2  Nazanin" panose="00000400000000000000" pitchFamily="2" charset="-78"/>
              </a:rPr>
              <a:t>اکسیژن  </a:t>
            </a:r>
            <a:endParaRPr lang="fa-IR" dirty="0" smtClean="0">
              <a:cs typeface="2  Nazanin" panose="00000400000000000000" pitchFamily="2" charset="-78"/>
            </a:endParaRPr>
          </a:p>
          <a:p>
            <a:pPr marL="0" indent="0" algn="l">
              <a:lnSpc>
                <a:spcPct val="150000"/>
              </a:lnSpc>
              <a:buNone/>
            </a:pPr>
            <a:r>
              <a:rPr lang="en-US" dirty="0" smtClean="0">
                <a:solidFill>
                  <a:srgbClr val="FF0066"/>
                </a:solidFill>
                <a:cs typeface="2  Nazanin" panose="00000400000000000000" pitchFamily="2" charset="-78"/>
              </a:rPr>
              <a:t>Carboxyhemoglobin </a:t>
            </a:r>
          </a:p>
          <a:p>
            <a:pPr marL="0" indent="0" algn="r" rtl="1">
              <a:lnSpc>
                <a:spcPct val="150000"/>
              </a:lnSpc>
              <a:buNone/>
            </a:pPr>
            <a:r>
              <a:rPr lang="fa-IR" dirty="0" smtClean="0">
                <a:cs typeface="2  Nazanin" panose="00000400000000000000" pitchFamily="2" charset="-78"/>
              </a:rPr>
              <a:t>ترکیبی </a:t>
            </a:r>
            <a:r>
              <a:rPr lang="fa-IR" dirty="0">
                <a:cs typeface="2  Nazanin" panose="00000400000000000000" pitchFamily="2" charset="-78"/>
              </a:rPr>
              <a:t>پایدار از کربن مونوکسید و هموگلوبین </a:t>
            </a:r>
            <a:endParaRPr lang="fa-IR" dirty="0" smtClean="0">
              <a:cs typeface="2  Nazanin" panose="00000400000000000000" pitchFamily="2" charset="-78"/>
            </a:endParaRPr>
          </a:p>
          <a:p>
            <a:pPr marL="0" indent="0" algn="l">
              <a:lnSpc>
                <a:spcPct val="150000"/>
              </a:lnSpc>
              <a:buNone/>
            </a:pPr>
            <a:r>
              <a:rPr lang="en-US" dirty="0" smtClean="0">
                <a:solidFill>
                  <a:srgbClr val="FF0066"/>
                </a:solidFill>
                <a:cs typeface="2  Nazanin" panose="00000400000000000000" pitchFamily="2" charset="-78"/>
              </a:rPr>
              <a:t>Methemoglobin</a:t>
            </a:r>
            <a:endParaRPr lang="en-US" b="1" dirty="0" smtClean="0">
              <a:solidFill>
                <a:srgbClr val="FF0066"/>
              </a:solidFill>
              <a:cs typeface="2  Nazanin" panose="00000400000000000000" pitchFamily="2" charset="-78"/>
            </a:endParaRPr>
          </a:p>
          <a:p>
            <a:pPr marL="0" indent="0" algn="r" rtl="1">
              <a:lnSpc>
                <a:spcPct val="150000"/>
              </a:lnSpc>
              <a:buNone/>
            </a:pPr>
            <a:r>
              <a:rPr lang="fa-IR" dirty="0">
                <a:cs typeface="2  Nazanin" panose="00000400000000000000" pitchFamily="2" charset="-78"/>
              </a:rPr>
              <a:t>هموگلوبین</a:t>
            </a:r>
            <a:r>
              <a:rPr lang="en-US" dirty="0">
                <a:cs typeface="2  Nazanin" panose="00000400000000000000" pitchFamily="2" charset="-78"/>
              </a:rPr>
              <a:t> </a:t>
            </a:r>
            <a:r>
              <a:rPr lang="fa-IR" dirty="0">
                <a:cs typeface="2  Nazanin" panose="00000400000000000000" pitchFamily="2" charset="-78"/>
              </a:rPr>
              <a:t>دارای آهن سه </a:t>
            </a:r>
            <a:r>
              <a:rPr lang="fa-IR" dirty="0" smtClean="0">
                <a:cs typeface="2  Nazanin" panose="00000400000000000000" pitchFamily="2" charset="-78"/>
              </a:rPr>
              <a:t>ظرفیتی </a:t>
            </a:r>
            <a:r>
              <a:rPr lang="en-US" dirty="0">
                <a:cs typeface="2  Nazanin" panose="00000400000000000000" pitchFamily="2" charset="-78"/>
              </a:rPr>
              <a:t>[Fe3+] </a:t>
            </a:r>
            <a:r>
              <a:rPr lang="fa-IR" dirty="0" smtClean="0">
                <a:cs typeface="2  Nazanin" panose="00000400000000000000" pitchFamily="2" charset="-78"/>
              </a:rPr>
              <a:t>است.</a:t>
            </a:r>
            <a:endParaRPr lang="en-US" dirty="0" smtClean="0">
              <a:cs typeface="2  Nazanin" panose="00000400000000000000" pitchFamily="2" charset="-78"/>
            </a:endParaRPr>
          </a:p>
          <a:p>
            <a:pPr marL="0" indent="0">
              <a:buNone/>
            </a:pPr>
            <a:endParaRPr lang="en-US" dirty="0"/>
          </a:p>
        </p:txBody>
      </p:sp>
      <p:pic>
        <p:nvPicPr>
          <p:cNvPr id="5" name="۵">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7057" y="2165958"/>
            <a:ext cx="609600" cy="609600"/>
          </a:xfrm>
          <a:prstGeom prst="rect">
            <a:avLst/>
          </a:prstGeom>
        </p:spPr>
      </p:pic>
    </p:spTree>
    <p:extLst>
      <p:ext uri="{BB962C8B-B14F-4D97-AF65-F5344CB8AC3E}">
        <p14:creationId xmlns:p14="http://schemas.microsoft.com/office/powerpoint/2010/main" val="2530428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89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66"/>
                </a:solidFill>
              </a:rPr>
              <a:t>PaO2 </a:t>
            </a:r>
            <a:endParaRPr lang="en-US" b="1" dirty="0">
              <a:solidFill>
                <a:srgbClr val="FF0066"/>
              </a:solidFill>
            </a:endParaRPr>
          </a:p>
        </p:txBody>
      </p:sp>
      <p:sp>
        <p:nvSpPr>
          <p:cNvPr id="3" name="Content Placeholder 2"/>
          <p:cNvSpPr>
            <a:spLocks noGrp="1"/>
          </p:cNvSpPr>
          <p:nvPr>
            <p:ph idx="1"/>
          </p:nvPr>
        </p:nvSpPr>
        <p:spPr/>
        <p:txBody>
          <a:bodyPr>
            <a:normAutofit/>
          </a:bodyPr>
          <a:lstStyle/>
          <a:p>
            <a:pPr marL="0" indent="0">
              <a:buNone/>
            </a:pPr>
            <a:r>
              <a:rPr lang="en-US" b="1" dirty="0" smtClean="0">
                <a:solidFill>
                  <a:srgbClr val="00B0F0"/>
                </a:solidFill>
              </a:rPr>
              <a:t>PaO2</a:t>
            </a:r>
          </a:p>
          <a:p>
            <a:pPr marL="0" indent="0">
              <a:buNone/>
            </a:pPr>
            <a:r>
              <a:rPr lang="en-US" dirty="0" smtClean="0"/>
              <a:t>(</a:t>
            </a:r>
            <a:r>
              <a:rPr lang="en-US" dirty="0">
                <a:cs typeface="2  Nazanin" panose="00000400000000000000" pitchFamily="2" charset="-78"/>
              </a:rPr>
              <a:t>mmHg</a:t>
            </a:r>
            <a:r>
              <a:rPr lang="en-US" dirty="0" smtClean="0"/>
              <a:t>)</a:t>
            </a:r>
          </a:p>
          <a:p>
            <a:pPr marL="0" indent="0">
              <a:buNone/>
            </a:pPr>
            <a:r>
              <a:rPr lang="fa-IR" dirty="0" smtClean="0"/>
              <a:t>فشار نسبی اکسیژن در خون </a:t>
            </a:r>
            <a:endParaRPr lang="en-US" dirty="0" smtClean="0"/>
          </a:p>
        </p:txBody>
      </p:sp>
      <p:pic>
        <p:nvPicPr>
          <p:cNvPr id="5" name="Picture 4"/>
          <p:cNvPicPr>
            <a:picLocks noChangeAspect="1"/>
          </p:cNvPicPr>
          <p:nvPr/>
        </p:nvPicPr>
        <p:blipFill>
          <a:blip r:embed="rId4"/>
          <a:stretch>
            <a:fillRect/>
          </a:stretch>
        </p:blipFill>
        <p:spPr>
          <a:xfrm>
            <a:off x="7145110" y="2556932"/>
            <a:ext cx="3512004" cy="3434305"/>
          </a:xfrm>
          <a:prstGeom prst="rect">
            <a:avLst/>
          </a:prstGeom>
        </p:spPr>
      </p:pic>
      <p:pic>
        <p:nvPicPr>
          <p:cNvPr id="4" name="۶">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01686" y="5019153"/>
            <a:ext cx="609600" cy="609600"/>
          </a:xfrm>
          <a:prstGeom prst="rect">
            <a:avLst/>
          </a:prstGeom>
        </p:spPr>
      </p:pic>
    </p:spTree>
    <p:extLst>
      <p:ext uri="{BB962C8B-B14F-4D97-AF65-F5344CB8AC3E}">
        <p14:creationId xmlns:p14="http://schemas.microsoft.com/office/powerpoint/2010/main" val="3461632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66"/>
                </a:solidFill>
              </a:rPr>
              <a:t>SpO2 (SaO2)</a:t>
            </a:r>
            <a:endParaRPr lang="en-US" dirty="0"/>
          </a:p>
        </p:txBody>
      </p:sp>
      <p:sp>
        <p:nvSpPr>
          <p:cNvPr id="3" name="Content Placeholder 2"/>
          <p:cNvSpPr>
            <a:spLocks noGrp="1"/>
          </p:cNvSpPr>
          <p:nvPr>
            <p:ph idx="1"/>
          </p:nvPr>
        </p:nvSpPr>
        <p:spPr/>
        <p:txBody>
          <a:bodyPr/>
          <a:lstStyle/>
          <a:p>
            <a:pPr algn="r" rtl="1"/>
            <a:r>
              <a:rPr lang="fa-IR" dirty="0" smtClean="0"/>
              <a:t>درصد هموگلوبین اشباع با اکسیژن</a:t>
            </a:r>
            <a:endParaRPr lang="en-US" dirty="0"/>
          </a:p>
        </p:txBody>
      </p:sp>
      <p:pic>
        <p:nvPicPr>
          <p:cNvPr id="4" name="Picture 3"/>
          <p:cNvPicPr>
            <a:picLocks noChangeAspect="1"/>
          </p:cNvPicPr>
          <p:nvPr/>
        </p:nvPicPr>
        <p:blipFill>
          <a:blip r:embed="rId4"/>
          <a:stretch>
            <a:fillRect/>
          </a:stretch>
        </p:blipFill>
        <p:spPr>
          <a:xfrm>
            <a:off x="1695449" y="2907846"/>
            <a:ext cx="4759779" cy="2983242"/>
          </a:xfrm>
          <a:prstGeom prst="rect">
            <a:avLst/>
          </a:prstGeom>
        </p:spPr>
      </p:pic>
      <p:pic>
        <p:nvPicPr>
          <p:cNvPr id="5" name="۷">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93085" y="4484915"/>
            <a:ext cx="609600" cy="609600"/>
          </a:xfrm>
          <a:prstGeom prst="rect">
            <a:avLst/>
          </a:prstGeom>
        </p:spPr>
      </p:pic>
    </p:spTree>
    <p:extLst>
      <p:ext uri="{BB962C8B-B14F-4D97-AF65-F5344CB8AC3E}">
        <p14:creationId xmlns:p14="http://schemas.microsoft.com/office/powerpoint/2010/main" val="3042479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rtl="1" eaLnBrk="1" hangingPunct="1">
              <a:buFont typeface="Arial" panose="020B0604020202020204" pitchFamily="34" charset="0"/>
              <a:buNone/>
              <a:defRPr/>
            </a:pPr>
            <a:r>
              <a:rPr lang="fa-IR" b="1" dirty="0" smtClean="0">
                <a:solidFill>
                  <a:srgbClr val="00B050"/>
                </a:solidFill>
                <a:cs typeface="2  Nazanin" panose="00000400000000000000" pitchFamily="2" charset="-78"/>
              </a:rPr>
              <a:t>هايپوكسي و هايپوكسمي</a:t>
            </a:r>
            <a:endParaRPr lang="en-US" b="1" dirty="0">
              <a:solidFill>
                <a:srgbClr val="00B050"/>
              </a:solidFill>
              <a:cs typeface="2  Nazanin" panose="00000400000000000000" pitchFamily="2" charset="-78"/>
            </a:endParaRPr>
          </a:p>
        </p:txBody>
      </p:sp>
      <p:sp>
        <p:nvSpPr>
          <p:cNvPr id="9219" name="Content Placeholder 2"/>
          <p:cNvSpPr>
            <a:spLocks noGrp="1"/>
          </p:cNvSpPr>
          <p:nvPr>
            <p:ph idx="1"/>
          </p:nvPr>
        </p:nvSpPr>
        <p:spPr/>
        <p:txBody>
          <a:bodyPr>
            <a:normAutofit fontScale="92500"/>
          </a:bodyPr>
          <a:lstStyle/>
          <a:p>
            <a:pPr marL="0" indent="0" algn="r" rtl="1" eaLnBrk="1" hangingPunct="1">
              <a:lnSpc>
                <a:spcPct val="150000"/>
              </a:lnSpc>
              <a:buNone/>
            </a:pPr>
            <a:r>
              <a:rPr lang="fa-IR" b="1" dirty="0" smtClean="0">
                <a:solidFill>
                  <a:srgbClr val="FF0000"/>
                </a:solidFill>
                <a:cs typeface="2  Nazanin" panose="00000400000000000000" pitchFamily="2" charset="-78"/>
              </a:rPr>
              <a:t>هايپوكسمي:</a:t>
            </a:r>
          </a:p>
          <a:p>
            <a:pPr marL="0" indent="0" algn="r" rtl="1" eaLnBrk="1" hangingPunct="1">
              <a:lnSpc>
                <a:spcPct val="150000"/>
              </a:lnSpc>
              <a:buNone/>
            </a:pPr>
            <a:r>
              <a:rPr lang="fa-IR" dirty="0" smtClean="0">
                <a:cs typeface="2  Nazanin" panose="00000400000000000000" pitchFamily="2" charset="-78"/>
              </a:rPr>
              <a:t>عبارت است از كاهش ميزان اكسيژن خون شرياني (</a:t>
            </a:r>
            <a:r>
              <a:rPr lang="en-US" dirty="0" smtClean="0">
                <a:cs typeface="2  Nazanin" panose="00000400000000000000" pitchFamily="2" charset="-78"/>
              </a:rPr>
              <a:t>PaO</a:t>
            </a:r>
            <a:r>
              <a:rPr lang="en-US" sz="1900" dirty="0" smtClean="0">
                <a:cs typeface="2  Nazanin" panose="00000400000000000000" pitchFamily="2" charset="-78"/>
              </a:rPr>
              <a:t>2</a:t>
            </a:r>
            <a:r>
              <a:rPr lang="en-US" dirty="0" smtClean="0">
                <a:cs typeface="2  Nazanin" panose="00000400000000000000" pitchFamily="2" charset="-78"/>
              </a:rPr>
              <a:t>&lt; 80 mmHg</a:t>
            </a:r>
            <a:r>
              <a:rPr lang="fa-IR" dirty="0" smtClean="0">
                <a:cs typeface="2  Nazanin" panose="00000400000000000000" pitchFamily="2" charset="-78"/>
              </a:rPr>
              <a:t>)</a:t>
            </a:r>
          </a:p>
          <a:p>
            <a:pPr marL="0" indent="0" algn="r" rtl="1" eaLnBrk="1" hangingPunct="1">
              <a:lnSpc>
                <a:spcPct val="150000"/>
              </a:lnSpc>
              <a:buNone/>
            </a:pPr>
            <a:r>
              <a:rPr lang="fa-IR" b="1" dirty="0" smtClean="0">
                <a:solidFill>
                  <a:srgbClr val="FF0000"/>
                </a:solidFill>
                <a:cs typeface="2  Nazanin" panose="00000400000000000000" pitchFamily="2" charset="-78"/>
              </a:rPr>
              <a:t>هايپوكسي:</a:t>
            </a:r>
          </a:p>
          <a:p>
            <a:pPr marL="0" indent="0" algn="r" rtl="1">
              <a:lnSpc>
                <a:spcPct val="150000"/>
              </a:lnSpc>
              <a:buNone/>
            </a:pPr>
            <a:r>
              <a:rPr lang="fa-IR" dirty="0" smtClean="0">
                <a:cs typeface="2  Nazanin" panose="00000400000000000000" pitchFamily="2" charset="-78"/>
              </a:rPr>
              <a:t>زماني كه كاهش اكسيژن در سطح سلولي منجر به كاهش اكسيژناسيون بافتي گردد، اصطلاحا به آن هیپوکسی گفته می شود به عبارتی هیپوکسی به اکسیژن رسانی ناکافی به بافتها در سطح سلولی گفته می شود.</a:t>
            </a:r>
            <a:endParaRPr lang="en-US" dirty="0" smtClean="0">
              <a:cs typeface="2  Nazanin" panose="00000400000000000000" pitchFamily="2" charset="-78"/>
            </a:endParaRPr>
          </a:p>
        </p:txBody>
      </p:sp>
      <p:pic>
        <p:nvPicPr>
          <p:cNvPr id="3" name="۸">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76400" y="3189515"/>
            <a:ext cx="609600" cy="609600"/>
          </a:xfrm>
          <a:prstGeom prst="rect">
            <a:avLst/>
          </a:prstGeom>
        </p:spPr>
      </p:pic>
    </p:spTree>
    <p:extLst>
      <p:ext uri="{BB962C8B-B14F-4D97-AF65-F5344CB8AC3E}">
        <p14:creationId xmlns:p14="http://schemas.microsoft.com/office/powerpoint/2010/main" val="508172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3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marL="0" indent="0" algn="r" rtl="1" eaLnBrk="1" hangingPunct="1">
              <a:buFont typeface="Arial" panose="020B0604020202020204" pitchFamily="34" charset="0"/>
              <a:buNone/>
              <a:defRPr/>
            </a:pPr>
            <a:r>
              <a:rPr lang="en-US" sz="5900" i="1">
                <a:cs typeface="2  Nazanin" panose="00000400000000000000" pitchFamily="2" charset="-78"/>
              </a:rPr>
              <a:t>Question?</a:t>
            </a:r>
          </a:p>
        </p:txBody>
      </p:sp>
      <p:pic>
        <p:nvPicPr>
          <p:cNvPr id="36867" name="Content Placeholder 3" descr="question.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2268" y="2557463"/>
            <a:ext cx="3327464" cy="3317875"/>
          </a:xfrm>
          <a:noFill/>
        </p:spPr>
      </p:pic>
      <p:sp>
        <p:nvSpPr>
          <p:cNvPr id="36868" name="WordArt 4"/>
          <p:cNvSpPr>
            <a:spLocks noChangeArrowheads="1" noChangeShapeType="1" noTextEdit="1"/>
          </p:cNvSpPr>
          <p:nvPr/>
        </p:nvSpPr>
        <p:spPr bwMode="auto">
          <a:xfrm rot="-1115561">
            <a:off x="1333288" y="4245583"/>
            <a:ext cx="2505075" cy="6477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1080000" scaled="1"/>
                </a:gradFill>
                <a:effectLst>
                  <a:outerShdw dist="35921" dir="2700000" sy="50000" kx="2115830" algn="bl" rotWithShape="0">
                    <a:srgbClr val="C0C0C0">
                      <a:alpha val="79999"/>
                    </a:srgbClr>
                  </a:outerShdw>
                </a:effectLst>
                <a:latin typeface="Arial Black" panose="020B0A04020102020204" pitchFamily="34" charset="0"/>
                <a:cs typeface="Arial" panose="020B0604020202020204" pitchFamily="34" charset="0"/>
              </a:rPr>
              <a:t>Question?</a:t>
            </a:r>
          </a:p>
        </p:txBody>
      </p:sp>
    </p:spTree>
    <p:extLst>
      <p:ext uri="{BB962C8B-B14F-4D97-AF65-F5344CB8AC3E}">
        <p14:creationId xmlns:p14="http://schemas.microsoft.com/office/powerpoint/2010/main" val="39876110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docProps/app.xml><?xml version="1.0" encoding="utf-8"?>
<Properties xmlns="http://schemas.openxmlformats.org/officeDocument/2006/extended-properties" xmlns:vt="http://schemas.openxmlformats.org/officeDocument/2006/docPropsVTypes">
  <TotalTime>881</TotalTime>
  <Words>206</Words>
  <Application>Microsoft Office PowerPoint</Application>
  <PresentationFormat>Widescreen</PresentationFormat>
  <Paragraphs>46</Paragraphs>
  <Slides>10</Slides>
  <Notes>0</Notes>
  <HiddenSlides>0</HiddenSlides>
  <MMClips>7</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10</vt:i4>
      </vt:variant>
    </vt:vector>
  </HeadingPairs>
  <TitlesOfParts>
    <vt:vector size="23" baseType="lpstr">
      <vt:lpstr>2  Nazanin</vt:lpstr>
      <vt:lpstr>Arial</vt:lpstr>
      <vt:lpstr>Arial Black</vt:lpstr>
      <vt:lpstr>B Nazanin</vt:lpstr>
      <vt:lpstr>Garamond</vt:lpstr>
      <vt:lpstr>Lucida Sans Unicode</vt:lpstr>
      <vt:lpstr>Times New Roman</vt:lpstr>
      <vt:lpstr>Verdana</vt:lpstr>
      <vt:lpstr>Wingdings</vt:lpstr>
      <vt:lpstr>Wingdings 2</vt:lpstr>
      <vt:lpstr>Wingdings 3</vt:lpstr>
      <vt:lpstr>1_Concourse</vt:lpstr>
      <vt:lpstr>Organic</vt:lpstr>
      <vt:lpstr>بنام خدا</vt:lpstr>
      <vt:lpstr>اهداف دوره</vt:lpstr>
      <vt:lpstr>اصطلاحات رایج و مهم اکسیژن درمانی</vt:lpstr>
      <vt:lpstr>FiO2 &amp; Oxygen Flow Rate </vt:lpstr>
      <vt:lpstr>Methemoglobin, Carboxyhemoglobin, &amp; Deoxyhemoglobin</vt:lpstr>
      <vt:lpstr>PaO2 </vt:lpstr>
      <vt:lpstr>SpO2 (SaO2)</vt:lpstr>
      <vt:lpstr>هايپوكسي و هايپوكسمي</vt:lpstr>
      <vt:lpstr>Question?</vt:lpstr>
      <vt:lpstr>با تشكر از توجه شما</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c:creator>
  <cp:lastModifiedBy>win</cp:lastModifiedBy>
  <cp:revision>141</cp:revision>
  <dcterms:created xsi:type="dcterms:W3CDTF">2020-09-21T05:19:23Z</dcterms:created>
  <dcterms:modified xsi:type="dcterms:W3CDTF">2024-07-29T10:19:27Z</dcterms:modified>
</cp:coreProperties>
</file>