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376" r:id="rId3"/>
    <p:sldId id="377" r:id="rId4"/>
    <p:sldId id="347" r:id="rId5"/>
    <p:sldId id="269" r:id="rId6"/>
    <p:sldId id="341" r:id="rId7"/>
    <p:sldId id="270" r:id="rId8"/>
    <p:sldId id="342" r:id="rId9"/>
    <p:sldId id="344" r:id="rId10"/>
    <p:sldId id="345" r:id="rId11"/>
    <p:sldId id="33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E6D"/>
    <a:srgbClr val="DDF6FF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5565" autoAdjust="0"/>
  </p:normalViewPr>
  <p:slideViewPr>
    <p:cSldViewPr snapToGrid="0">
      <p:cViewPr varScale="1">
        <p:scale>
          <a:sx n="88" d="100"/>
          <a:sy n="88" d="100"/>
        </p:scale>
        <p:origin x="168" y="84"/>
      </p:cViewPr>
      <p:guideLst/>
    </p:cSldViewPr>
  </p:slideViewPr>
  <p:outlineViewPr>
    <p:cViewPr>
      <p:scale>
        <a:sx n="33" d="100"/>
        <a:sy n="33" d="100"/>
      </p:scale>
      <p:origin x="0" y="-542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CA114-F746-4175-A879-8E5E08645DA6}" type="datetimeFigureOut">
              <a:rPr lang="fa-IR" smtClean="0"/>
              <a:pPr/>
              <a:t>23/01/1446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92AB16-BAF1-453B-8E7C-65C1634DF7F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710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1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8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1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3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37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2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2221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520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67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06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75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899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DA9C2-82BA-4B96-A2C4-EA27DCD9A07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D5E1-E3B5-475B-ACCE-BB90297A90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2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95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785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17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905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5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92AB16-BAF1-453B-8E7C-65C1634DF7F5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2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CA114-F746-4175-A879-8E5E08645DA6}" type="datetimeFigureOut">
              <a:rPr lang="fa-IR" smtClean="0">
                <a:solidFill>
                  <a:prstClr val="white"/>
                </a:solidFill>
              </a:rPr>
              <a:pPr/>
              <a:t>23/01/1446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92AB16-BAF1-453B-8E7C-65C1634DF7F5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fld id="{42CCA114-F746-4175-A879-8E5E08645DA6}" type="datetimeFigureOut">
              <a:rPr lang="fa-IR" smtClean="0">
                <a:solidFill>
                  <a:prstClr val="black"/>
                </a:solidFill>
              </a:rPr>
              <a:pPr rtl="1"/>
              <a:t>23/01/1446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1"/>
            <a:fld id="{9792AB16-BAF1-453B-8E7C-65C1634DF7F5}" type="slidenum">
              <a:rPr lang="fa-IR" smtClean="0">
                <a:solidFill>
                  <a:prstClr val="black"/>
                </a:solidFill>
              </a:rPr>
              <a:pPr rtl="1"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3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898E9-56B3-4F49-A4D3-B3A2CB6A5FC7}" type="datetimeFigureOut">
              <a: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7/29/2024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1BFE9-B5DE-4C31-A250-A1A46B96D9FB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fa-IR" b="1" dirty="0">
                <a:cs typeface="B Nazanin" panose="00000400000000000000" pitchFamily="2" charset="-78"/>
              </a:rPr>
              <a:t>کنفرانس مجازی همزمان  </a:t>
            </a:r>
            <a:r>
              <a:rPr lang="ar-SA" dirty="0">
                <a:cs typeface="B Nazanin" panose="00000400000000000000" pitchFamily="2" charset="-78"/>
              </a:rPr>
              <a:t>" </a:t>
            </a:r>
            <a:r>
              <a:rPr lang="fa-IR" dirty="0">
                <a:cs typeface="B Nazanin" panose="00000400000000000000" pitchFamily="2" charset="-78"/>
              </a:rPr>
              <a:t>مراقبت های</a:t>
            </a:r>
            <a:r>
              <a:rPr lang="ar-SA" dirty="0">
                <a:cs typeface="B Nazanin" panose="00000400000000000000" pitchFamily="2" charset="-78"/>
              </a:rPr>
              <a:t> پرستاری در  اکسیژن درمانی " </a:t>
            </a:r>
            <a:endParaRPr lang="en-US" dirty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دکتر ال ناز اصغری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7743" y="5301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r" rtl="1" eaLnBrk="1" hangingPunct="1">
              <a:buFont typeface="Arial" panose="020B0604020202020204" pitchFamily="34" charset="0"/>
              <a:buNone/>
              <a:defRPr/>
            </a:pPr>
            <a:r>
              <a:rPr lang="en-US" sz="5900" i="1">
                <a:cs typeface="2  Nazanin" panose="00000400000000000000" pitchFamily="2" charset="-78"/>
              </a:rPr>
              <a:t>Question?</a:t>
            </a:r>
          </a:p>
        </p:txBody>
      </p:sp>
      <p:pic>
        <p:nvPicPr>
          <p:cNvPr id="36867" name="Content Placeholder 3" descr="ques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268" y="2557463"/>
            <a:ext cx="3327464" cy="3317875"/>
          </a:xfrm>
          <a:noFill/>
        </p:spPr>
      </p:pic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 rot="-1115561">
            <a:off x="1333288" y="4245583"/>
            <a:ext cx="2505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398761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:\77723xymbitajlh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674642" y="1685533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Nazanin" panose="00000400000000000000" pitchFamily="2" charset="-78"/>
              </a:rPr>
              <a:t>با تشكر از توجه شما</a:t>
            </a:r>
            <a:endParaRPr lang="fa-IR" dirty="0">
              <a:solidFill>
                <a:srgbClr val="FFFF00"/>
              </a:solidFill>
              <a:cs typeface="2 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دوره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914282"/>
              </p:ext>
            </p:extLst>
          </p:nvPr>
        </p:nvGraphicFramePr>
        <p:xfrm>
          <a:off x="3614057" y="2484074"/>
          <a:ext cx="6005350" cy="3078525"/>
        </p:xfrm>
        <a:graphic>
          <a:graphicData uri="http://schemas.openxmlformats.org/drawingml/2006/table">
            <a:tbl>
              <a:tblPr rtl="1" firstRow="1" firstCol="1" bandRow="1">
                <a:tableStyleId>{F2DE63D5-997A-4646-A377-4702673A728D}</a:tableStyleId>
              </a:tblPr>
              <a:tblGrid>
                <a:gridCol w="6005350"/>
              </a:tblGrid>
              <a:tr h="40490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عنوان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اصطلاحات رایج و مهم اکسیژن درمانی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توجهات پرستاری در علایم و نشانه های هیپوکسی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انواع هیپوکسی و توجهات پرستاری آن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  <a:tr h="66840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</a:rPr>
                        <a:t>عوارض اکسیژن تراپی و توجهات پرستاری آن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334" marR="50334" marT="0" marB="0" anchor="ctr"/>
                </a:tc>
              </a:tr>
            </a:tbl>
          </a:graphicData>
        </a:graphic>
      </p:graphicFrame>
      <p:pic>
        <p:nvPicPr>
          <p:cNvPr id="3" name="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4257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>
              <a:defRPr/>
            </a:pPr>
            <a:r>
              <a:rPr lang="fa-IR" b="1" dirty="0">
                <a:solidFill>
                  <a:srgbClr val="00B0F0"/>
                </a:solidFill>
                <a:cs typeface="2  Nazanin" panose="00000400000000000000" pitchFamily="2" charset="-78"/>
              </a:rPr>
              <a:t>انواع هايپوكسي</a:t>
            </a:r>
            <a:endParaRPr lang="fa-I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2567" y="3632641"/>
            <a:ext cx="26500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2  Nazanin" panose="00000400000000000000" pitchFamily="2" charset="-78"/>
              </a:rPr>
              <a:t>هايپوكسي </a:t>
            </a:r>
            <a:r>
              <a:rPr lang="fa-IR" dirty="0" smtClean="0">
                <a:cs typeface="2  Nazanin" panose="00000400000000000000" pitchFamily="2" charset="-78"/>
              </a:rPr>
              <a:t>هايپوكسميك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2  Nazanin" panose="00000400000000000000" pitchFamily="2" charset="-78"/>
              </a:rPr>
              <a:t>هايپوكسي </a:t>
            </a:r>
            <a:r>
              <a:rPr lang="fa-IR" dirty="0" smtClean="0">
                <a:cs typeface="2  Nazanin" panose="00000400000000000000" pitchFamily="2" charset="-78"/>
              </a:rPr>
              <a:t>ركودي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2  Nazanin" panose="00000400000000000000" pitchFamily="2" charset="-78"/>
              </a:rPr>
              <a:t>هايپوكسي </a:t>
            </a:r>
            <a:r>
              <a:rPr lang="fa-IR" dirty="0" smtClean="0">
                <a:cs typeface="2  Nazanin" panose="00000400000000000000" pitchFamily="2" charset="-78"/>
              </a:rPr>
              <a:t>آنميك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2  Nazanin" panose="00000400000000000000" pitchFamily="2" charset="-78"/>
              </a:rPr>
              <a:t>هايپوكسي </a:t>
            </a:r>
            <a:r>
              <a:rPr lang="fa-IR" dirty="0" smtClean="0">
                <a:cs typeface="2  Nazanin" panose="00000400000000000000" pitchFamily="2" charset="-78"/>
              </a:rPr>
              <a:t>سمي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2  Nazanin" panose="00000400000000000000" pitchFamily="2" charset="-78"/>
              </a:rPr>
              <a:t>هیپوكسی ناشی از افزایش </a:t>
            </a:r>
            <a:r>
              <a:rPr lang="fa-IR" dirty="0" smtClean="0">
                <a:cs typeface="2  Nazanin" panose="00000400000000000000" pitchFamily="2" charset="-78"/>
              </a:rPr>
              <a:t>نیاز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2  Nazanin" panose="00000400000000000000" pitchFamily="2" charset="-78"/>
              </a:rPr>
              <a:t>هیپوکسی ناشی از کاهش 50</a:t>
            </a:r>
            <a:r>
              <a:rPr lang="en-US" b="1" dirty="0">
                <a:cs typeface="2  Nazanin" panose="00000400000000000000" pitchFamily="2" charset="-78"/>
              </a:rPr>
              <a:t>P</a:t>
            </a:r>
            <a:endParaRPr lang="en-US" dirty="0"/>
          </a:p>
        </p:txBody>
      </p:sp>
      <p:pic>
        <p:nvPicPr>
          <p:cNvPr id="3" name="۲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457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a-IR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هايپوكسي هايپوكسميك</a:t>
            </a:r>
            <a:r>
              <a:rPr lang="en-US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/>
            </a:r>
            <a:br>
              <a:rPr lang="en-US" b="1" dirty="0" smtClean="0">
                <a:solidFill>
                  <a:srgbClr val="00B050"/>
                </a:solidFill>
                <a:cs typeface="2  Nazanin" panose="00000400000000000000" pitchFamily="2" charset="-78"/>
              </a:rPr>
            </a:br>
            <a:r>
              <a:rPr lang="en-US" dirty="0" smtClean="0">
                <a:solidFill>
                  <a:srgbClr val="00B050"/>
                </a:solidFill>
              </a:rPr>
              <a:t>hypoxemic</a:t>
            </a:r>
            <a:r>
              <a:rPr lang="en-US" dirty="0">
                <a:solidFill>
                  <a:srgbClr val="00B050"/>
                </a:solidFill>
              </a:rPr>
              <a:t> hypoxia </a:t>
            </a:r>
            <a:r>
              <a:rPr lang="fa-IR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or hypoxic hypoxia</a:t>
            </a:r>
            <a:endParaRPr lang="en-US" dirty="0">
              <a:solidFill>
                <a:srgbClr val="00B050"/>
              </a:solidFill>
              <a:cs typeface="2  Nazanin" panose="00000400000000000000" pitchFamily="2" charset="-7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eaLnBrk="1" hangingPunct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"/>
            </a:pPr>
            <a:r>
              <a:rPr lang="fa-IR" dirty="0" smtClean="0">
                <a:cs typeface="2  Nazanin" panose="00000400000000000000" pitchFamily="2" charset="-78"/>
              </a:rPr>
              <a:t>به </a:t>
            </a:r>
            <a:r>
              <a:rPr lang="fa-IR" dirty="0">
                <a:cs typeface="2  Nazanin" panose="00000400000000000000" pitchFamily="2" charset="-78"/>
              </a:rPr>
              <a:t>هر دليلي كه درصد اكسيژن هواي دمي كاهش يابد مانند تنفس در </a:t>
            </a:r>
            <a:r>
              <a:rPr lang="fa-IR" dirty="0" smtClean="0">
                <a:cs typeface="2  Nazanin" panose="00000400000000000000" pitchFamily="2" charset="-78"/>
              </a:rPr>
              <a:t>ارتفاعات</a:t>
            </a:r>
          </a:p>
          <a:p>
            <a:pPr algn="r" rtl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"/>
            </a:pPr>
            <a:r>
              <a:rPr lang="fa-IR" dirty="0" smtClean="0">
                <a:cs typeface="2  Nazanin" panose="00000400000000000000" pitchFamily="2" charset="-78"/>
              </a:rPr>
              <a:t>یا </a:t>
            </a:r>
            <a:r>
              <a:rPr lang="fa-IR" dirty="0">
                <a:cs typeface="2  Nazanin" panose="00000400000000000000" pitchFamily="2" charset="-78"/>
              </a:rPr>
              <a:t>زمانی که به هر دلیل میزان اکسیژن ورودی به خون کاهش </a:t>
            </a:r>
            <a:r>
              <a:rPr lang="fa-IR" dirty="0" smtClean="0">
                <a:cs typeface="2  Nazanin" panose="00000400000000000000" pitchFamily="2" charset="-78"/>
              </a:rPr>
              <a:t>یابد مانند ادم ریه.</a:t>
            </a:r>
            <a:endParaRPr lang="fa-IR" dirty="0">
              <a:cs typeface="2  Nazanin" panose="00000400000000000000" pitchFamily="2" charset="-78"/>
            </a:endParaRPr>
          </a:p>
          <a:p>
            <a:pPr algn="r" rtl="1" eaLnBrk="1" hangingPunct="1">
              <a:lnSpc>
                <a:spcPct val="200000"/>
              </a:lnSpc>
              <a:buClr>
                <a:srgbClr val="0070C0"/>
              </a:buClr>
              <a:buFont typeface="Wingdings" panose="05000000000000000000" pitchFamily="2" charset="2"/>
              <a:buChar char=""/>
            </a:pPr>
            <a:r>
              <a:rPr lang="fa-IR" i="1" dirty="0">
                <a:solidFill>
                  <a:srgbClr val="0070C0"/>
                </a:solidFill>
                <a:cs typeface="2  Nazanin" panose="00000400000000000000" pitchFamily="2" charset="-78"/>
              </a:rPr>
              <a:t>با افزايش تهويه آلوئولي و تجويز اكسيژن بر طرف مي </a:t>
            </a:r>
            <a:r>
              <a:rPr lang="fa-IR" i="1" dirty="0" smtClean="0">
                <a:solidFill>
                  <a:srgbClr val="0070C0"/>
                </a:solidFill>
                <a:cs typeface="2  Nazanin" panose="00000400000000000000" pitchFamily="2" charset="-78"/>
              </a:rPr>
              <a:t>گردد. </a:t>
            </a:r>
            <a:endParaRPr lang="fa-IR" i="1" dirty="0">
              <a:solidFill>
                <a:srgbClr val="0070C0"/>
              </a:solidFill>
              <a:cs typeface="2  Nazanin" panose="00000400000000000000" pitchFamily="2" charset="-78"/>
            </a:endParaRPr>
          </a:p>
        </p:txBody>
      </p:sp>
      <p:pic>
        <p:nvPicPr>
          <p:cNvPr id="3" name="۲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7286" y="4354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solidFill>
                  <a:srgbClr val="0070C0"/>
                </a:solidFill>
                <a:cs typeface="2  Nazanin" panose="00000400000000000000" pitchFamily="2" charset="-78"/>
              </a:rPr>
              <a:t>هايپوكسي </a:t>
            </a:r>
            <a:r>
              <a:rPr lang="fa-IR" b="1" dirty="0" smtClean="0">
                <a:solidFill>
                  <a:srgbClr val="0070C0"/>
                </a:solidFill>
                <a:cs typeface="2  Nazanin" panose="00000400000000000000" pitchFamily="2" charset="-78"/>
              </a:rPr>
              <a:t>ركودي</a:t>
            </a:r>
            <a:r>
              <a:rPr lang="fa-IR" b="1" dirty="0">
                <a:solidFill>
                  <a:srgbClr val="0070C0"/>
                </a:solidFill>
                <a:cs typeface="2 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70C0"/>
                </a:solidFill>
                <a:cs typeface="2  Nazanin" panose="00000400000000000000" pitchFamily="2" charset="-78"/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stagnant hypoxia</a:t>
            </a:r>
            <a:r>
              <a:rPr lang="fa-IR" b="1" dirty="0" smtClean="0">
                <a:solidFill>
                  <a:srgbClr val="0070C0"/>
                </a:solidFill>
                <a:cs typeface="2  Nazanin" panose="00000400000000000000" pitchFamily="2" charset="-78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20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cs typeface="2  Nazanin" panose="00000400000000000000" pitchFamily="2" charset="-78"/>
              </a:rPr>
              <a:t>علت: </a:t>
            </a:r>
            <a:r>
              <a:rPr lang="fa-IR" dirty="0" smtClean="0">
                <a:cs typeface="2  Nazanin" panose="00000400000000000000" pitchFamily="2" charset="-78"/>
              </a:rPr>
              <a:t>ركود </a:t>
            </a:r>
            <a:r>
              <a:rPr lang="fa-IR" dirty="0">
                <a:cs typeface="2  Nazanin" panose="00000400000000000000" pitchFamily="2" charset="-78"/>
              </a:rPr>
              <a:t>و كند شدن جريان خون در بيماريهايي </a:t>
            </a:r>
            <a:r>
              <a:rPr lang="fa-IR" dirty="0" smtClean="0">
                <a:cs typeface="2  Nazanin" panose="00000400000000000000" pitchFamily="2" charset="-78"/>
              </a:rPr>
              <a:t>نظير آترواسكلروز، ترومبوز،</a:t>
            </a:r>
            <a:r>
              <a:rPr lang="en-US" dirty="0" smtClean="0">
                <a:cs typeface="2  Nazanin" panose="00000400000000000000" pitchFamily="2" charset="-78"/>
              </a:rPr>
              <a:t>MI</a:t>
            </a:r>
            <a:r>
              <a:rPr lang="fa-IR" dirty="0" smtClean="0">
                <a:cs typeface="2  Nazanin" panose="00000400000000000000" pitchFamily="2" charset="-78"/>
              </a:rPr>
              <a:t> ، </a:t>
            </a:r>
            <a:r>
              <a:rPr lang="en-US" dirty="0" smtClean="0">
                <a:cs typeface="2  Nazanin" panose="00000400000000000000" pitchFamily="2" charset="-78"/>
              </a:rPr>
              <a:t>CHF</a:t>
            </a:r>
            <a:r>
              <a:rPr lang="fa-IR" dirty="0" smtClean="0">
                <a:cs typeface="2  Nazanin" panose="00000400000000000000" pitchFamily="2" charset="-78"/>
              </a:rPr>
              <a:t>، ايست </a:t>
            </a:r>
            <a:r>
              <a:rPr lang="fa-IR" dirty="0">
                <a:cs typeface="2  Nazanin" panose="00000400000000000000" pitchFamily="2" charset="-78"/>
              </a:rPr>
              <a:t>قلبي-ريوي و انواع </a:t>
            </a:r>
            <a:r>
              <a:rPr lang="fa-IR" dirty="0" smtClean="0">
                <a:cs typeface="2  Nazanin" panose="00000400000000000000" pitchFamily="2" charset="-78"/>
              </a:rPr>
              <a:t>شوك ها</a:t>
            </a:r>
          </a:p>
          <a:p>
            <a:pPr algn="r" rtl="1">
              <a:lnSpc>
                <a:spcPct val="20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b="1" dirty="0" smtClean="0">
                <a:cs typeface="2  Nazanin" panose="00000400000000000000" pitchFamily="2" charset="-78"/>
              </a:rPr>
              <a:t>انواع: </a:t>
            </a:r>
            <a:r>
              <a:rPr lang="fa-IR" dirty="0" smtClean="0">
                <a:cs typeface="2  Nazanin" panose="00000400000000000000" pitchFamily="2" charset="-78"/>
              </a:rPr>
              <a:t>موضعی و سیستمیک</a:t>
            </a:r>
            <a:endParaRPr lang="fa-IR" dirty="0">
              <a:cs typeface="2  Nazanin" panose="00000400000000000000" pitchFamily="2" charset="-78"/>
            </a:endParaRPr>
          </a:p>
          <a:p>
            <a:pPr algn="r" rtl="1">
              <a:lnSpc>
                <a:spcPct val="200000"/>
              </a:lnSpc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b="1" dirty="0">
                <a:cs typeface="2  Nazanin" panose="00000400000000000000" pitchFamily="2" charset="-78"/>
              </a:rPr>
              <a:t>اقدامات</a:t>
            </a:r>
            <a:r>
              <a:rPr lang="fa-IR" b="1" dirty="0" smtClean="0">
                <a:cs typeface="2  Nazanin" panose="00000400000000000000" pitchFamily="2" charset="-78"/>
              </a:rPr>
              <a:t>: </a:t>
            </a:r>
            <a:r>
              <a:rPr lang="fa-IR" dirty="0" smtClean="0">
                <a:cs typeface="2  Nazanin" panose="00000400000000000000" pitchFamily="2" charset="-78"/>
              </a:rPr>
              <a:t>اصلاح </a:t>
            </a:r>
            <a:r>
              <a:rPr lang="fa-IR" dirty="0">
                <a:cs typeface="2  Nazanin" panose="00000400000000000000" pitchFamily="2" charset="-78"/>
              </a:rPr>
              <a:t>حجم مايعات</a:t>
            </a:r>
            <a:r>
              <a:rPr lang="fa-IR" dirty="0" smtClean="0">
                <a:cs typeface="2  Nazanin" panose="00000400000000000000" pitchFamily="2" charset="-78"/>
              </a:rPr>
              <a:t>، تجويز </a:t>
            </a:r>
            <a:r>
              <a:rPr lang="fa-IR" dirty="0">
                <a:cs typeface="2  Nazanin" panose="00000400000000000000" pitchFamily="2" charset="-78"/>
              </a:rPr>
              <a:t>داروهاي محرك قلب</a:t>
            </a:r>
            <a:r>
              <a:rPr lang="fa-IR" dirty="0" smtClean="0">
                <a:cs typeface="2  Nazanin" panose="00000400000000000000" pitchFamily="2" charset="-78"/>
              </a:rPr>
              <a:t>، تنگ </a:t>
            </a:r>
            <a:r>
              <a:rPr lang="fa-IR" dirty="0">
                <a:cs typeface="2  Nazanin" panose="00000400000000000000" pitchFamily="2" charset="-78"/>
              </a:rPr>
              <a:t>كننده عروقي و احياء</a:t>
            </a:r>
            <a:endParaRPr lang="en-US" dirty="0">
              <a:cs typeface="2 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۲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2971" y="391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  <a:buClr>
                <a:srgbClr val="FF0066"/>
              </a:buClr>
              <a:buFont typeface="Wingdings" panose="05000000000000000000" pitchFamily="2" charset="2"/>
              <a:buChar char=""/>
            </a:pPr>
            <a:r>
              <a:rPr lang="fa-IR" sz="2400" b="1" dirty="0" smtClean="0">
                <a:cs typeface="2  Nazanin" panose="00000400000000000000" pitchFamily="2" charset="-78"/>
              </a:rPr>
              <a:t>تعریف: </a:t>
            </a:r>
            <a:r>
              <a:rPr lang="fa-IR" sz="2400" dirty="0" smtClean="0">
                <a:cs typeface="2  Nazanin" panose="00000400000000000000" pitchFamily="2" charset="-78"/>
              </a:rPr>
              <a:t>كاهش </a:t>
            </a:r>
            <a:r>
              <a:rPr lang="fa-IR" sz="2400" dirty="0">
                <a:cs typeface="2  Nazanin" panose="00000400000000000000" pitchFamily="2" charset="-78"/>
              </a:rPr>
              <a:t>غلظت هموگلوبين و يا </a:t>
            </a:r>
            <a:r>
              <a:rPr lang="fa-IR" sz="2400" dirty="0">
                <a:solidFill>
                  <a:srgbClr val="FF0000"/>
                </a:solidFill>
                <a:cs typeface="2  Nazanin" panose="00000400000000000000" pitchFamily="2" charset="-78"/>
              </a:rPr>
              <a:t>كاهش ظرفيت حمل اكسيژن </a:t>
            </a:r>
            <a:r>
              <a:rPr lang="fa-IR" sz="2400" dirty="0">
                <a:cs typeface="2  Nazanin" panose="00000400000000000000" pitchFamily="2" charset="-78"/>
              </a:rPr>
              <a:t>توسط هموگلوبين به </a:t>
            </a:r>
            <a:r>
              <a:rPr lang="fa-IR" sz="2400" dirty="0" smtClean="0">
                <a:cs typeface="2  Nazanin" panose="00000400000000000000" pitchFamily="2" charset="-78"/>
              </a:rPr>
              <a:t>بافت، </a:t>
            </a:r>
            <a:r>
              <a:rPr lang="fa-IR" dirty="0" smtClean="0">
                <a:cs typeface="2  Nazanin" panose="00000400000000000000" pitchFamily="2" charset="-78"/>
              </a:rPr>
              <a:t>نقص </a:t>
            </a:r>
            <a:r>
              <a:rPr lang="fa-IR" dirty="0">
                <a:cs typeface="2  Nazanin" panose="00000400000000000000" pitchFamily="2" charset="-78"/>
              </a:rPr>
              <a:t>درهموگلوبین، درگیر بودن هموگلوبین</a:t>
            </a:r>
          </a:p>
          <a:p>
            <a:pPr algn="r" rtl="1" eaLnBrk="1" hangingPunct="1">
              <a:lnSpc>
                <a:spcPct val="200000"/>
              </a:lnSpc>
              <a:buClr>
                <a:srgbClr val="FF0066"/>
              </a:buClr>
              <a:buFont typeface="Wingdings" panose="05000000000000000000" pitchFamily="2" charset="2"/>
              <a:buChar char=""/>
            </a:pPr>
            <a:r>
              <a:rPr lang="fa-IR" sz="2400" b="1" dirty="0" smtClean="0">
                <a:cs typeface="2  Nazanin" panose="00000400000000000000" pitchFamily="2" charset="-78"/>
              </a:rPr>
              <a:t>علل: </a:t>
            </a:r>
            <a:r>
              <a:rPr lang="fa-IR" sz="2400" dirty="0" smtClean="0">
                <a:cs typeface="2  Nazanin" panose="00000400000000000000" pitchFamily="2" charset="-78"/>
              </a:rPr>
              <a:t>انواع </a:t>
            </a:r>
            <a:r>
              <a:rPr lang="fa-IR" sz="2400" dirty="0">
                <a:cs typeface="2  Nazanin" panose="00000400000000000000" pitchFamily="2" charset="-78"/>
              </a:rPr>
              <a:t>آنمي</a:t>
            </a:r>
            <a:r>
              <a:rPr lang="fa-IR" sz="2400" dirty="0" smtClean="0">
                <a:cs typeface="2  Nazanin" panose="00000400000000000000" pitchFamily="2" charset="-78"/>
              </a:rPr>
              <a:t>، خونریزی، مسموميت </a:t>
            </a:r>
            <a:r>
              <a:rPr lang="fa-IR" sz="2400" dirty="0">
                <a:cs typeface="2  Nazanin" panose="00000400000000000000" pitchFamily="2" charset="-78"/>
              </a:rPr>
              <a:t>با گاز </a:t>
            </a:r>
            <a:r>
              <a:rPr lang="en-US" sz="2400" dirty="0">
                <a:cs typeface="2  Nazanin" panose="00000400000000000000" pitchFamily="2" charset="-78"/>
              </a:rPr>
              <a:t>CO</a:t>
            </a:r>
            <a:r>
              <a:rPr lang="fa-IR" sz="2400" dirty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و مت </a:t>
            </a:r>
            <a:r>
              <a:rPr lang="fa-IR" sz="2400" dirty="0">
                <a:cs typeface="2  Nazanin" panose="00000400000000000000" pitchFamily="2" charset="-78"/>
              </a:rPr>
              <a:t>هموگلوبينمي</a:t>
            </a:r>
          </a:p>
          <a:p>
            <a:pPr algn="r" rtl="1" eaLnBrk="1" hangingPunct="1">
              <a:lnSpc>
                <a:spcPct val="200000"/>
              </a:lnSpc>
              <a:buClr>
                <a:srgbClr val="FF0066"/>
              </a:buClr>
              <a:buFont typeface="Wingdings" panose="05000000000000000000" pitchFamily="2" charset="2"/>
              <a:buChar char=""/>
            </a:pPr>
            <a:r>
              <a:rPr lang="fa-IR" sz="2400" b="1" dirty="0">
                <a:cs typeface="2  Nazanin" panose="00000400000000000000" pitchFamily="2" charset="-78"/>
              </a:rPr>
              <a:t>درمان</a:t>
            </a:r>
            <a:r>
              <a:rPr lang="fa-IR" sz="2400" b="1" dirty="0" smtClean="0">
                <a:cs typeface="2  Nazanin" panose="00000400000000000000" pitchFamily="2" charset="-78"/>
              </a:rPr>
              <a:t>: </a:t>
            </a:r>
            <a:r>
              <a:rPr lang="fa-IR" sz="2400" dirty="0" smtClean="0">
                <a:cs typeface="2  Nazanin" panose="00000400000000000000" pitchFamily="2" charset="-78"/>
              </a:rPr>
              <a:t>ترانسفوزيون خون و تجويز </a:t>
            </a:r>
            <a:r>
              <a:rPr lang="fa-IR" sz="2400" dirty="0">
                <a:cs typeface="2  Nazanin" panose="00000400000000000000" pitchFamily="2" charset="-78"/>
              </a:rPr>
              <a:t>اكسيژن با فشار </a:t>
            </a:r>
            <a:r>
              <a:rPr lang="fa-IR" sz="2400" dirty="0" smtClean="0">
                <a:cs typeface="2  Nazanin" panose="00000400000000000000" pitchFamily="2" charset="-78"/>
              </a:rPr>
              <a:t>بالا</a:t>
            </a:r>
            <a:endParaRPr lang="fa-IR" sz="2400" dirty="0">
              <a:cs typeface="2 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4175" y="1680578"/>
            <a:ext cx="668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هايپوكسي آنميك (</a:t>
            </a:r>
            <a:r>
              <a:rPr lang="en-US" sz="3600" b="1" dirty="0">
                <a:solidFill>
                  <a:srgbClr val="00B050"/>
                </a:solidFill>
              </a:rPr>
              <a:t>Anemic </a:t>
            </a:r>
            <a:r>
              <a:rPr lang="en-US" sz="3600" b="1" dirty="0" smtClean="0">
                <a:solidFill>
                  <a:srgbClr val="00B050"/>
                </a:solidFill>
              </a:rPr>
              <a:t>Hypoxia</a:t>
            </a:r>
            <a:r>
              <a:rPr lang="fa-IR" sz="3600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)</a:t>
            </a:r>
            <a:endParaRPr lang="fa-IR" sz="3600" b="1" dirty="0">
              <a:solidFill>
                <a:srgbClr val="00B050"/>
              </a:solidFill>
              <a:cs typeface="2  Nazanin" panose="00000400000000000000" pitchFamily="2" charset="-78"/>
            </a:endParaRPr>
          </a:p>
        </p:txBody>
      </p:sp>
      <p:pic>
        <p:nvPicPr>
          <p:cNvPr id="2" name="۲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7143" y="391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solidFill>
                  <a:srgbClr val="FF0066"/>
                </a:solidFill>
                <a:cs typeface="2  Nazanin" panose="00000400000000000000" pitchFamily="2" charset="-78"/>
              </a:rPr>
              <a:t>هايپوكسي </a:t>
            </a:r>
            <a:r>
              <a:rPr lang="fa-IR" b="1" dirty="0" smtClean="0">
                <a:solidFill>
                  <a:srgbClr val="FF0066"/>
                </a:solidFill>
                <a:cs typeface="2  Nazanin" panose="00000400000000000000" pitchFamily="2" charset="-78"/>
              </a:rPr>
              <a:t>سمي (</a:t>
            </a:r>
            <a:r>
              <a:rPr lang="en-US" b="1" dirty="0" err="1">
                <a:solidFill>
                  <a:srgbClr val="FF0066"/>
                </a:solidFill>
              </a:rPr>
              <a:t>Histotoxic</a:t>
            </a:r>
            <a:r>
              <a:rPr lang="en-US" b="1" dirty="0">
                <a:solidFill>
                  <a:srgbClr val="FF0066"/>
                </a:solidFill>
              </a:rPr>
              <a:t> hypoxia</a:t>
            </a:r>
            <a:r>
              <a:rPr lang="fa-IR" b="1" dirty="0" smtClean="0">
                <a:solidFill>
                  <a:srgbClr val="FF0066"/>
                </a:solidFill>
                <a:cs typeface="2  Nazanin" panose="00000400000000000000" pitchFamily="2" charset="-78"/>
              </a:rPr>
              <a:t>)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2  Nazanin" panose="00000400000000000000" pitchFamily="2" charset="-78"/>
              </a:rPr>
              <a:t>اشكال </a:t>
            </a:r>
            <a:r>
              <a:rPr lang="fa-IR" dirty="0">
                <a:cs typeface="2  Nazanin" panose="00000400000000000000" pitchFamily="2" charset="-78"/>
              </a:rPr>
              <a:t>در انتقال اكسيژن به داخل </a:t>
            </a:r>
            <a:r>
              <a:rPr lang="fa-IR" dirty="0" smtClean="0">
                <a:cs typeface="2  Nazanin" panose="00000400000000000000" pitchFamily="2" charset="-78"/>
              </a:rPr>
              <a:t>سلول ها  به دلیل اختلال </a:t>
            </a:r>
            <a:r>
              <a:rPr lang="fa-IR" dirty="0">
                <a:cs typeface="2  Nazanin" panose="00000400000000000000" pitchFamily="2" charset="-78"/>
              </a:rPr>
              <a:t>در سطح سلولي </a:t>
            </a:r>
            <a:endParaRPr lang="fa-IR" dirty="0" smtClean="0">
              <a:cs typeface="2 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0070C0"/>
                </a:solidFill>
                <a:cs typeface="2  Nazanin" panose="00000400000000000000" pitchFamily="2" charset="-78"/>
              </a:rPr>
              <a:t>علت: </a:t>
            </a:r>
            <a:r>
              <a:rPr lang="fa-IR" dirty="0" smtClean="0">
                <a:solidFill>
                  <a:srgbClr val="0070C0"/>
                </a:solidFill>
                <a:cs typeface="2  Nazanin" panose="00000400000000000000" pitchFamily="2" charset="-78"/>
              </a:rPr>
              <a:t>مسموميت </a:t>
            </a:r>
            <a:r>
              <a:rPr lang="fa-IR" dirty="0">
                <a:solidFill>
                  <a:srgbClr val="0070C0"/>
                </a:solidFill>
                <a:cs typeface="2  Nazanin" panose="00000400000000000000" pitchFamily="2" charset="-78"/>
              </a:rPr>
              <a:t>با سيانور </a:t>
            </a:r>
            <a:endParaRPr lang="fa-IR" dirty="0" smtClean="0">
              <a:solidFill>
                <a:srgbClr val="0070C0"/>
              </a:solidFill>
              <a:cs typeface="2 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0070C0"/>
                </a:solidFill>
                <a:cs typeface="2  Nazanin" panose="00000400000000000000" pitchFamily="2" charset="-78"/>
              </a:rPr>
              <a:t>درمان: </a:t>
            </a:r>
            <a:r>
              <a:rPr lang="fa-IR" dirty="0" smtClean="0">
                <a:solidFill>
                  <a:srgbClr val="0070C0"/>
                </a:solidFill>
                <a:cs typeface="2  Nazanin" panose="00000400000000000000" pitchFamily="2" charset="-78"/>
              </a:rPr>
              <a:t>تيوسولفات </a:t>
            </a:r>
            <a:r>
              <a:rPr lang="fa-IR" dirty="0">
                <a:solidFill>
                  <a:srgbClr val="0070C0"/>
                </a:solidFill>
                <a:cs typeface="2  Nazanin" panose="00000400000000000000" pitchFamily="2" charset="-78"/>
              </a:rPr>
              <a:t>سديم</a:t>
            </a:r>
          </a:p>
          <a:p>
            <a:endParaRPr lang="en-US" dirty="0"/>
          </a:p>
        </p:txBody>
      </p:sp>
      <p:pic>
        <p:nvPicPr>
          <p:cNvPr id="4" name="۲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2971" y="421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solidFill>
                  <a:srgbClr val="00B0F0"/>
                </a:solidFill>
                <a:cs typeface="2  Nazanin" panose="00000400000000000000" pitchFamily="2" charset="-78"/>
              </a:rPr>
              <a:t>هیپوكسی ناشی از افزایش </a:t>
            </a:r>
            <a:r>
              <a:rPr lang="fa-IR" dirty="0" smtClean="0">
                <a:solidFill>
                  <a:srgbClr val="00B0F0"/>
                </a:solidFill>
                <a:cs typeface="2  Nazanin" panose="00000400000000000000" pitchFamily="2" charset="-78"/>
              </a:rPr>
              <a:t>نیاز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cs typeface="2  Nazanin" panose="00000400000000000000" pitchFamily="2" charset="-78"/>
              </a:rPr>
              <a:t>این </a:t>
            </a:r>
            <a:r>
              <a:rPr lang="fa-IR" dirty="0">
                <a:cs typeface="2  Nazanin" panose="00000400000000000000" pitchFamily="2" charset="-78"/>
              </a:rPr>
              <a:t>نوع هیپوکسی به دنبال وضعیتهایی كه منجر به </a:t>
            </a:r>
            <a:r>
              <a:rPr lang="fa-IR" dirty="0" smtClean="0">
                <a:cs typeface="2  Nazanin" panose="00000400000000000000" pitchFamily="2" charset="-78"/>
              </a:rPr>
              <a:t>افزایش نیازهای </a:t>
            </a:r>
            <a:r>
              <a:rPr lang="fa-IR" dirty="0">
                <a:cs typeface="2  Nazanin" panose="00000400000000000000" pitchFamily="2" charset="-78"/>
              </a:rPr>
              <a:t>متابولیك بدن می شود به وجود </a:t>
            </a:r>
            <a:r>
              <a:rPr lang="fa-IR" dirty="0" smtClean="0">
                <a:cs typeface="2  Nazanin" panose="00000400000000000000" pitchFamily="2" charset="-78"/>
              </a:rPr>
              <a:t>مي آید</a:t>
            </a:r>
            <a:r>
              <a:rPr lang="fa-IR" dirty="0">
                <a:cs typeface="2 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2  Nazanin" panose="00000400000000000000" pitchFamily="2" charset="-78"/>
              </a:rPr>
              <a:t>علت: </a:t>
            </a:r>
            <a:r>
              <a:rPr lang="fa-IR" dirty="0" smtClean="0">
                <a:cs typeface="2  Nazanin" panose="00000400000000000000" pitchFamily="2" charset="-78"/>
              </a:rPr>
              <a:t>سوختگی </a:t>
            </a:r>
            <a:r>
              <a:rPr lang="fa-IR" dirty="0">
                <a:cs typeface="2  Nazanin" panose="00000400000000000000" pitchFamily="2" charset="-78"/>
              </a:rPr>
              <a:t>شدید </a:t>
            </a:r>
            <a:r>
              <a:rPr lang="fa-IR" dirty="0" smtClean="0">
                <a:cs typeface="2  Nazanin" panose="00000400000000000000" pitchFamily="2" charset="-78"/>
              </a:rPr>
              <a:t>و تیروتوكسیكوز</a:t>
            </a:r>
            <a:endParaRPr lang="fa-IR" dirty="0">
              <a:cs typeface="2 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>
                <a:cs typeface="2  Nazanin" panose="00000400000000000000" pitchFamily="2" charset="-78"/>
              </a:rPr>
              <a:t>درمان: </a:t>
            </a:r>
            <a:r>
              <a:rPr lang="fa-IR" dirty="0">
                <a:cs typeface="2  Nazanin" panose="00000400000000000000" pitchFamily="2" charset="-78"/>
              </a:rPr>
              <a:t>رفع علت اولیه</a:t>
            </a:r>
            <a:endParaRPr lang="en-US" dirty="0">
              <a:cs typeface="2  Nazanin" panose="00000400000000000000" pitchFamily="2" charset="-78"/>
            </a:endParaRPr>
          </a:p>
        </p:txBody>
      </p:sp>
      <p:pic>
        <p:nvPicPr>
          <p:cNvPr id="4" name="۲۶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7257" y="4528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solidFill>
                  <a:srgbClr val="00B050"/>
                </a:solidFill>
                <a:cs typeface="2  Nazanin" panose="00000400000000000000" pitchFamily="2" charset="-78"/>
              </a:rPr>
              <a:t>هیپوکسی ناشی از کاهش </a:t>
            </a:r>
            <a:r>
              <a:rPr lang="fa-IR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50</a:t>
            </a:r>
            <a:r>
              <a:rPr lang="en-US" b="1" dirty="0">
                <a:solidFill>
                  <a:srgbClr val="00B050"/>
                </a:solidFill>
                <a:cs typeface="2  Nazanin" panose="00000400000000000000" pitchFamily="2" charset="-78"/>
              </a:rPr>
              <a:t>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2" y="2556932"/>
            <a:ext cx="5385144" cy="3318936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i="1" dirty="0" smtClean="0">
                <a:solidFill>
                  <a:srgbClr val="FF0066"/>
                </a:solidFill>
                <a:cs typeface="2  Nazanin" panose="00000400000000000000" pitchFamily="2" charset="-78"/>
              </a:rPr>
              <a:t>شیفت </a:t>
            </a:r>
            <a:r>
              <a:rPr lang="fa-IR" i="1" dirty="0">
                <a:solidFill>
                  <a:srgbClr val="FF0066"/>
                </a:solidFill>
                <a:cs typeface="2  Nazanin" panose="00000400000000000000" pitchFamily="2" charset="-78"/>
              </a:rPr>
              <a:t>منحنی شکست اکسی همو گلوبین به سمت چپ </a:t>
            </a:r>
            <a:endParaRPr lang="fa-IR" i="1" dirty="0" smtClean="0">
              <a:solidFill>
                <a:srgbClr val="FF0066"/>
              </a:solidFill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2  Nazanin" panose="00000400000000000000" pitchFamily="2" charset="-78"/>
              </a:rPr>
              <a:t>آلکالوز </a:t>
            </a:r>
            <a:r>
              <a:rPr lang="fa-IR" dirty="0">
                <a:cs typeface="2  Nazanin" panose="00000400000000000000" pitchFamily="2" charset="-78"/>
              </a:rPr>
              <a:t>موجب قوی تر شدن میل ترکیبی اکسیژن به هموگلوبین </a:t>
            </a:r>
            <a:r>
              <a:rPr lang="fa-IR" dirty="0" smtClean="0">
                <a:cs typeface="2  Nazanin" panose="00000400000000000000" pitchFamily="2" charset="-78"/>
              </a:rPr>
              <a:t>می</a:t>
            </a:r>
            <a:r>
              <a:rPr lang="en-US" dirty="0" smtClean="0">
                <a:cs typeface="2  Nazanin" panose="00000400000000000000" pitchFamily="2" charset="-78"/>
              </a:rPr>
              <a:t> </a:t>
            </a:r>
            <a:r>
              <a:rPr lang="fa-IR" dirty="0" smtClean="0">
                <a:cs typeface="2  Nazanin" panose="00000400000000000000" pitchFamily="2" charset="-78"/>
              </a:rPr>
              <a:t>شود </a:t>
            </a:r>
            <a:r>
              <a:rPr lang="fa-IR" dirty="0">
                <a:cs typeface="2  Nazanin" panose="00000400000000000000" pitchFamily="2" charset="-78"/>
              </a:rPr>
              <a:t>و زمانی که هموگلوبین به سطح سلولی می رسد اکسیژن </a:t>
            </a:r>
            <a:r>
              <a:rPr lang="fa-IR" dirty="0" smtClean="0">
                <a:cs typeface="2  Nazanin" panose="00000400000000000000" pitchFamily="2" charset="-78"/>
              </a:rPr>
              <a:t>خود</a:t>
            </a:r>
            <a:r>
              <a:rPr lang="en-US" dirty="0" smtClean="0">
                <a:cs typeface="2  Nazanin" panose="00000400000000000000" pitchFamily="2" charset="-78"/>
              </a:rPr>
              <a:t> </a:t>
            </a:r>
            <a:r>
              <a:rPr lang="fa-IR" dirty="0" smtClean="0">
                <a:cs typeface="2  Nazanin" panose="00000400000000000000" pitchFamily="2" charset="-78"/>
              </a:rPr>
              <a:t>را </a:t>
            </a:r>
            <a:r>
              <a:rPr lang="fa-IR" dirty="0">
                <a:cs typeface="2  Nazanin" panose="00000400000000000000" pitchFamily="2" charset="-78"/>
              </a:rPr>
              <a:t>رها نمی کند و این موجب هیپوکسی در سطح بافتی می گردد</a:t>
            </a:r>
            <a:r>
              <a:rPr lang="fa-IR" dirty="0" smtClean="0">
                <a:cs typeface="2 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2  Nazanin" panose="00000400000000000000" pitchFamily="2" charset="-78"/>
              </a:rPr>
              <a:t>درمان: </a:t>
            </a:r>
            <a:r>
              <a:rPr lang="fa-IR" dirty="0" smtClean="0">
                <a:cs typeface="2  Nazanin" panose="00000400000000000000" pitchFamily="2" charset="-78"/>
              </a:rPr>
              <a:t>تصحیح آلکالوز</a:t>
            </a:r>
            <a:endParaRPr lang="en-US" dirty="0">
              <a:cs typeface="2 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19" y="2459037"/>
            <a:ext cx="4876800" cy="3803977"/>
          </a:xfrm>
          <a:prstGeom prst="rect">
            <a:avLst/>
          </a:prstGeom>
        </p:spPr>
      </p:pic>
      <p:pic>
        <p:nvPicPr>
          <p:cNvPr id="4" name="۲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6996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345</Words>
  <Application>Microsoft Office PowerPoint</Application>
  <PresentationFormat>Widescreen</PresentationFormat>
  <Paragraphs>43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2  Nazanin</vt:lpstr>
      <vt:lpstr>Arial</vt:lpstr>
      <vt:lpstr>Arial Black</vt:lpstr>
      <vt:lpstr>B Nazanin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1_Concourse</vt:lpstr>
      <vt:lpstr>Organic</vt:lpstr>
      <vt:lpstr>بنام خدا</vt:lpstr>
      <vt:lpstr>اهداف دوره</vt:lpstr>
      <vt:lpstr>انواع هايپوكسي</vt:lpstr>
      <vt:lpstr>هايپوكسي هايپوكسميك hypoxemic hypoxia  or hypoxic hypoxia</vt:lpstr>
      <vt:lpstr>هايپوكسي ركودي (stagnant hypoxia)</vt:lpstr>
      <vt:lpstr>PowerPoint Presentation</vt:lpstr>
      <vt:lpstr>هايپوكسي سمي (Histotoxic hypoxia)</vt:lpstr>
      <vt:lpstr>هیپوكسی ناشی از افزایش نیاز</vt:lpstr>
      <vt:lpstr>هیپوکسی ناشی از کاهش 50P</vt:lpstr>
      <vt:lpstr>Question?</vt:lpstr>
      <vt:lpstr>با تشكر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win</cp:lastModifiedBy>
  <cp:revision>141</cp:revision>
  <dcterms:created xsi:type="dcterms:W3CDTF">2020-09-21T05:19:23Z</dcterms:created>
  <dcterms:modified xsi:type="dcterms:W3CDTF">2024-07-29T10:20:30Z</dcterms:modified>
</cp:coreProperties>
</file>