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376" r:id="rId3"/>
    <p:sldId id="377" r:id="rId4"/>
    <p:sldId id="370" r:id="rId5"/>
    <p:sldId id="379" r:id="rId6"/>
    <p:sldId id="350" r:id="rId7"/>
    <p:sldId id="351" r:id="rId8"/>
    <p:sldId id="352" r:id="rId9"/>
    <p:sldId id="353" r:id="rId10"/>
    <p:sldId id="349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E6D"/>
    <a:srgbClr val="DDF6FF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65" autoAdjust="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outlineViewPr>
    <p:cViewPr>
      <p:scale>
        <a:sx n="33" d="100"/>
        <a:sy n="33" d="100"/>
      </p:scale>
      <p:origin x="0" y="-542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CA114-F746-4175-A879-8E5E08645DA6}" type="datetimeFigureOut">
              <a:rPr lang="fa-IR" smtClean="0"/>
              <a:pPr/>
              <a:t>23/01/1446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92AB16-BAF1-453B-8E7C-65C1634DF7F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10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1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7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2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2221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20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67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0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75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99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9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785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905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2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 rtl="1"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1"/>
            <a:fld id="{9792AB16-BAF1-453B-8E7C-65C1634DF7F5}" type="slidenum">
              <a:rPr lang="fa-IR" smtClean="0">
                <a:solidFill>
                  <a:prstClr val="black"/>
                </a:solidFill>
              </a:rPr>
              <a:pPr rtl="1"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3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898E9-56B3-4F49-A4D3-B3A2CB6A5FC7}" type="datetimeFigureOut">
              <a: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7/29/2024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1BFE9-B5DE-4C31-A250-A1A46B96D9FB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fa-IR" b="1" dirty="0">
                <a:cs typeface="B Nazanin" panose="00000400000000000000" pitchFamily="2" charset="-78"/>
              </a:rPr>
              <a:t>کنفرانس مجازی همزمان  </a:t>
            </a:r>
            <a:r>
              <a:rPr lang="ar-SA" dirty="0">
                <a:cs typeface="B Nazanin" panose="00000400000000000000" pitchFamily="2" charset="-78"/>
              </a:rPr>
              <a:t>" </a:t>
            </a:r>
            <a:r>
              <a:rPr lang="fa-IR" dirty="0">
                <a:cs typeface="B Nazanin" panose="00000400000000000000" pitchFamily="2" charset="-78"/>
              </a:rPr>
              <a:t>مراقبت های</a:t>
            </a:r>
            <a:r>
              <a:rPr lang="ar-SA" dirty="0">
                <a:cs typeface="B Nazanin" panose="00000400000000000000" pitchFamily="2" charset="-78"/>
              </a:rPr>
              <a:t> پرستاری در  اکسیژن درمانی " 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دکتر ال ناز اصغری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743" y="5301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r" rtl="1" eaLnBrk="1" hangingPunct="1">
              <a:buFont typeface="Arial" panose="020B0604020202020204" pitchFamily="34" charset="0"/>
              <a:buNone/>
              <a:defRPr/>
            </a:pPr>
            <a:r>
              <a:rPr lang="en-US" sz="5900" i="1">
                <a:cs typeface="2  Nazanin" panose="00000400000000000000" pitchFamily="2" charset="-78"/>
              </a:rPr>
              <a:t>Question?</a:t>
            </a:r>
          </a:p>
        </p:txBody>
      </p:sp>
      <p:pic>
        <p:nvPicPr>
          <p:cNvPr id="36867" name="Content Placeholder 3" descr="ques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68" y="2557463"/>
            <a:ext cx="3327464" cy="3317875"/>
          </a:xfr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 rot="-1115561">
            <a:off x="1333288" y="4245583"/>
            <a:ext cx="2505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98761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:\77723xymbitajlh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74642" y="168553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Nazanin" panose="00000400000000000000" pitchFamily="2" charset="-78"/>
              </a:rPr>
              <a:t>با تشكر از توجه شما</a:t>
            </a:r>
            <a:endParaRPr lang="fa-IR" dirty="0">
              <a:solidFill>
                <a:srgbClr val="FFFF00"/>
              </a:solidFill>
              <a:cs typeface="2 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دوره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914282"/>
              </p:ext>
            </p:extLst>
          </p:nvPr>
        </p:nvGraphicFramePr>
        <p:xfrm>
          <a:off x="3614057" y="2484074"/>
          <a:ext cx="6005350" cy="3078525"/>
        </p:xfrm>
        <a:graphic>
          <a:graphicData uri="http://schemas.openxmlformats.org/drawingml/2006/table">
            <a:tbl>
              <a:tblPr rtl="1" firstRow="1" firstCol="1" bandRow="1">
                <a:tableStyleId>{F2DE63D5-997A-4646-A377-4702673A728D}</a:tableStyleId>
              </a:tblPr>
              <a:tblGrid>
                <a:gridCol w="6005350"/>
              </a:tblGrid>
              <a:tr h="4049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عنوان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اصطلاحات رایج و مهم اکسیژن درمانی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توجهات پرستاری در علایم و نشانه های هیپوکسی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انواع هیپوکسی و توجهات پرستاری آن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عوارض اکسیژن تراپی و توجهات پرستاری آن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</a:tbl>
          </a:graphicData>
        </a:graphic>
      </p:graphicFrame>
      <p:pic>
        <p:nvPicPr>
          <p:cNvPr id="3" name="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4257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عوارض اکسیژن تراپی و توجهات پرستاری </a:t>
            </a:r>
            <a:r>
              <a:rPr lang="fa-IR" dirty="0" smtClean="0"/>
              <a:t>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هیپوونتیلاسیون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مسمویت با </a:t>
            </a: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اکسیژن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صدمات </a:t>
            </a: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چشمی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آتلکتازي </a:t>
            </a:r>
            <a:r>
              <a:rPr lang="fa-IR" dirty="0" smtClean="0">
                <a:solidFill>
                  <a:schemeClr val="tx1"/>
                </a:solidFill>
                <a:cs typeface="2  Nazanin" panose="00000400000000000000" pitchFamily="2" charset="-78"/>
              </a:rPr>
              <a:t>جذبی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cs typeface="2  Nazanin" panose="00000400000000000000" pitchFamily="2" charset="-78"/>
              </a:rPr>
              <a:t>آتش سوزی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۴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457" y="4474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>
                <a:solidFill>
                  <a:srgbClr val="00B050"/>
                </a:solidFill>
                <a:cs typeface="2  Nazanin" panose="00000400000000000000" pitchFamily="2" charset="-78"/>
              </a:rPr>
              <a:t>عوارض اکسیژن تراپی-خشکی مخاط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/>
          </a:p>
          <a:p>
            <a:pPr marL="0" indent="0" algn="r" rtl="1">
              <a:buNone/>
            </a:pPr>
            <a:r>
              <a:rPr lang="fa-IR" dirty="0" smtClean="0"/>
              <a:t>آیا در مانومتر آب بریزیم؟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32" y="2670262"/>
            <a:ext cx="3829116" cy="3412616"/>
          </a:xfrm>
          <a:prstGeom prst="rect">
            <a:avLst/>
          </a:prstGeom>
        </p:spPr>
      </p:pic>
      <p:pic>
        <p:nvPicPr>
          <p:cNvPr id="5" name="۴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1343" y="4376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F0"/>
                </a:solidFill>
                <a:cs typeface="2  Nazanin" panose="00000400000000000000" pitchFamily="2" charset="-78"/>
              </a:rPr>
              <a:t>عوارض اکسیژن </a:t>
            </a:r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تراپی- هیپوونتیلاسیون</a:t>
            </a:r>
            <a:endParaRPr lang="en-US" dirty="0">
              <a:solidFill>
                <a:srgbClr val="00B0F0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8" y="2442575"/>
            <a:ext cx="10283867" cy="3883069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بطور </a:t>
            </a:r>
            <a:r>
              <a:rPr lang="fa-IR" dirty="0">
                <a:cs typeface="2  Nazanin" panose="00000400000000000000" pitchFamily="2" charset="-78"/>
              </a:rPr>
              <a:t>طبیعی تحریک مراکز اولیه تنفسی در بصل النخاع و </a:t>
            </a:r>
            <a:r>
              <a:rPr lang="fa-IR" dirty="0" smtClean="0">
                <a:cs typeface="2  Nazanin" panose="00000400000000000000" pitchFamily="2" charset="-78"/>
              </a:rPr>
              <a:t>پنس (</a:t>
            </a:r>
            <a:r>
              <a:rPr lang="en-US" b="1" dirty="0">
                <a:cs typeface="2  Nazanin" panose="00000400000000000000" pitchFamily="2" charset="-78"/>
              </a:rPr>
              <a:t>medulla oblongata</a:t>
            </a:r>
            <a:r>
              <a:rPr lang="en-US" dirty="0">
                <a:cs typeface="2  Nazanin" panose="00000400000000000000" pitchFamily="2" charset="-78"/>
              </a:rPr>
              <a:t> and pons</a:t>
            </a:r>
            <a:r>
              <a:rPr lang="fa-IR" dirty="0" smtClean="0">
                <a:cs typeface="2  Nazanin" panose="00000400000000000000" pitchFamily="2" charset="-78"/>
              </a:rPr>
              <a:t>) </a:t>
            </a:r>
            <a:r>
              <a:rPr lang="fa-IR" dirty="0">
                <a:cs typeface="2  Nazanin" panose="00000400000000000000" pitchFamily="2" charset="-78"/>
              </a:rPr>
              <a:t>بوسیله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افزایش کم </a:t>
            </a:r>
            <a:r>
              <a:rPr lang="en-US" dirty="0">
                <a:solidFill>
                  <a:srgbClr val="FF0066"/>
                </a:solidFill>
                <a:cs typeface="2  Nazanin" panose="00000400000000000000" pitchFamily="2" charset="-78"/>
              </a:rPr>
              <a:t>CO2</a:t>
            </a:r>
            <a:r>
              <a:rPr lang="en-US" dirty="0">
                <a:cs typeface="2  Nazanin" panose="00000400000000000000" pitchFamily="2" charset="-78"/>
              </a:rPr>
              <a:t> </a:t>
            </a:r>
            <a:r>
              <a:rPr lang="fa-IR" dirty="0" smtClean="0">
                <a:cs typeface="2  Nazanin" panose="00000400000000000000" pitchFamily="2" charset="-78"/>
              </a:rPr>
              <a:t> و </a:t>
            </a:r>
            <a:r>
              <a:rPr lang="fa-IR" dirty="0">
                <a:cs typeface="2  Nazanin" panose="00000400000000000000" pitchFamily="2" charset="-78"/>
              </a:rPr>
              <a:t>تحریک مراکز ثانویه تنفسی در </a:t>
            </a:r>
            <a:r>
              <a:rPr lang="fa-IR" dirty="0" smtClean="0">
                <a:cs typeface="2  Nazanin" panose="00000400000000000000" pitchFamily="2" charset="-78"/>
              </a:rPr>
              <a:t>کاروتید </a:t>
            </a:r>
            <a:r>
              <a:rPr lang="fa-IR" dirty="0">
                <a:cs typeface="2  Nazanin" panose="00000400000000000000" pitchFamily="2" charset="-78"/>
              </a:rPr>
              <a:t>و قوس آئورت با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کاهش فشار اکسیژن خون </a:t>
            </a:r>
            <a:r>
              <a:rPr lang="fa-IR" dirty="0">
                <a:cs typeface="2  Nazanin" panose="00000400000000000000" pitchFamily="2" charset="-78"/>
              </a:rPr>
              <a:t>کمتر </a:t>
            </a:r>
            <a:r>
              <a:rPr lang="fa-IR" dirty="0" smtClean="0">
                <a:cs typeface="2  Nazanin" panose="00000400000000000000" pitchFamily="2" charset="-78"/>
              </a:rPr>
              <a:t>از60</a:t>
            </a:r>
            <a:r>
              <a:rPr lang="en-US" dirty="0" smtClean="0">
                <a:cs typeface="2  Nazanin" panose="00000400000000000000" pitchFamily="2" charset="-78"/>
              </a:rPr>
              <a:t>mmHg </a:t>
            </a:r>
            <a:r>
              <a:rPr lang="fa-IR" dirty="0" smtClean="0">
                <a:cs typeface="2  Nazanin" panose="00000400000000000000" pitchFamily="2" charset="-78"/>
              </a:rPr>
              <a:t> انجام </a:t>
            </a:r>
            <a:r>
              <a:rPr lang="fa-IR" dirty="0">
                <a:cs typeface="2  Nazanin" panose="00000400000000000000" pitchFamily="2" charset="-78"/>
              </a:rPr>
              <a:t>می گردد</a:t>
            </a:r>
            <a:r>
              <a:rPr lang="fa-IR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مددجویان </a:t>
            </a:r>
            <a:r>
              <a:rPr lang="fa-IR" dirty="0">
                <a:cs typeface="2  Nazanin" panose="00000400000000000000" pitchFamily="2" charset="-78"/>
              </a:rPr>
              <a:t>مبتلا به اختلالات عملکردی مزمن ریوی دچار احتباس </a:t>
            </a:r>
            <a:r>
              <a:rPr lang="en-US" dirty="0">
                <a:cs typeface="2  Nazanin" panose="00000400000000000000" pitchFamily="2" charset="-78"/>
              </a:rPr>
              <a:t>CO2 </a:t>
            </a:r>
            <a:r>
              <a:rPr lang="fa-IR" dirty="0" smtClean="0">
                <a:cs typeface="2  Nazanin" panose="00000400000000000000" pitchFamily="2" charset="-78"/>
              </a:rPr>
              <a:t> می </a:t>
            </a:r>
            <a:r>
              <a:rPr lang="fa-IR" dirty="0">
                <a:cs typeface="2  Nazanin" panose="00000400000000000000" pitchFamily="2" charset="-78"/>
              </a:rPr>
              <a:t>باشند و این مسئله در طولانی مدت باعث می شود که حساسیت بصل النخاع نسبت به افزایش </a:t>
            </a:r>
            <a:r>
              <a:rPr lang="en-US" dirty="0">
                <a:cs typeface="2  Nazanin" panose="00000400000000000000" pitchFamily="2" charset="-78"/>
              </a:rPr>
              <a:t>CO2 </a:t>
            </a:r>
            <a:r>
              <a:rPr lang="fa-IR" dirty="0">
                <a:cs typeface="2  Nazanin" panose="00000400000000000000" pitchFamily="2" charset="-78"/>
              </a:rPr>
              <a:t>کاهش یافته و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تحریک تنفسی فقط با کاهش فشار اکسیژن</a:t>
            </a:r>
            <a:r>
              <a:rPr lang="fa-IR" dirty="0">
                <a:cs typeface="2  Nazanin" panose="00000400000000000000" pitchFamily="2" charset="-78"/>
              </a:rPr>
              <a:t> صورت می گیرد</a:t>
            </a:r>
            <a:r>
              <a:rPr lang="fa-IR" dirty="0" smtClean="0">
                <a:cs typeface="2  Nazanin" panose="00000400000000000000" pitchFamily="2" charset="-78"/>
              </a:rPr>
              <a:t>. 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بنابراین </a:t>
            </a:r>
            <a:r>
              <a:rPr lang="fa-IR" dirty="0">
                <a:cs typeface="2  Nazanin" panose="00000400000000000000" pitchFamily="2" charset="-78"/>
              </a:rPr>
              <a:t>مصرف اکسیژن با مقادیر بالا در این بیماران باعث </a:t>
            </a:r>
            <a:r>
              <a:rPr lang="fa-IR" dirty="0">
                <a:solidFill>
                  <a:srgbClr val="00B050"/>
                </a:solidFill>
                <a:cs typeface="2  Nazanin" panose="00000400000000000000" pitchFamily="2" charset="-78"/>
              </a:rPr>
              <a:t>حذف این محرک تنفسی </a:t>
            </a:r>
            <a:r>
              <a:rPr lang="fa-IR" dirty="0">
                <a:cs typeface="2  Nazanin" panose="00000400000000000000" pitchFamily="2" charset="-78"/>
              </a:rPr>
              <a:t>می شود و در نتیجه با افزایش </a:t>
            </a:r>
            <a:r>
              <a:rPr lang="en-US" dirty="0">
                <a:cs typeface="2  Nazanin" panose="00000400000000000000" pitchFamily="2" charset="-78"/>
              </a:rPr>
              <a:t>PaCO2 </a:t>
            </a:r>
            <a:r>
              <a:rPr lang="fa-IR" dirty="0" smtClean="0">
                <a:cs typeface="2  Nazanin" panose="00000400000000000000" pitchFamily="2" charset="-78"/>
              </a:rPr>
              <a:t> و </a:t>
            </a:r>
            <a:r>
              <a:rPr lang="fa-IR" dirty="0">
                <a:cs typeface="2  Nazanin" panose="00000400000000000000" pitchFamily="2" charset="-78"/>
              </a:rPr>
              <a:t>اسیدوز تنفسی </a:t>
            </a:r>
            <a:r>
              <a:rPr lang="fa-IR" i="1" u="sng" dirty="0">
                <a:solidFill>
                  <a:srgbClr val="00B050"/>
                </a:solidFill>
                <a:cs typeface="2  Nazanin" panose="00000400000000000000" pitchFamily="2" charset="-78"/>
              </a:rPr>
              <a:t>مددجو دچار آپنه </a:t>
            </a:r>
            <a:r>
              <a:rPr lang="fa-IR" dirty="0">
                <a:cs typeface="2  Nazanin" panose="00000400000000000000" pitchFamily="2" charset="-78"/>
              </a:rPr>
              <a:t>می گردد</a:t>
            </a:r>
            <a:r>
              <a:rPr lang="fa-IR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کنترل </a:t>
            </a:r>
            <a:r>
              <a:rPr lang="fa-IR" dirty="0">
                <a:cs typeface="2  Nazanin" panose="00000400000000000000" pitchFamily="2" charset="-78"/>
              </a:rPr>
              <a:t>پی در پی و منظم </a:t>
            </a:r>
            <a:r>
              <a:rPr lang="en-US" dirty="0">
                <a:cs typeface="2  Nazanin" panose="00000400000000000000" pitchFamily="2" charset="-78"/>
              </a:rPr>
              <a:t>ABG </a:t>
            </a:r>
            <a:r>
              <a:rPr lang="fa-IR" dirty="0" smtClean="0">
                <a:cs typeface="2  Nazanin" panose="00000400000000000000" pitchFamily="2" charset="-78"/>
              </a:rPr>
              <a:t> می </a:t>
            </a:r>
            <a:r>
              <a:rPr lang="fa-IR" dirty="0">
                <a:cs typeface="2  Nazanin" panose="00000400000000000000" pitchFamily="2" charset="-78"/>
              </a:rPr>
              <a:t>تواند پرستار را از افزایش </a:t>
            </a:r>
            <a:r>
              <a:rPr lang="en-US" dirty="0">
                <a:cs typeface="2  Nazanin" panose="00000400000000000000" pitchFamily="2" charset="-78"/>
              </a:rPr>
              <a:t>PaCO2 </a:t>
            </a:r>
            <a:r>
              <a:rPr lang="fa-IR" dirty="0" smtClean="0">
                <a:cs typeface="2  Nazanin" panose="00000400000000000000" pitchFamily="2" charset="-78"/>
              </a:rPr>
              <a:t> آگاه </a:t>
            </a:r>
            <a:r>
              <a:rPr lang="fa-IR" dirty="0">
                <a:cs typeface="2  Nazanin" panose="00000400000000000000" pitchFamily="2" charset="-78"/>
              </a:rPr>
              <a:t>کرده تا اقدامات لازم صورت پذیرد</a:t>
            </a:r>
            <a:r>
              <a:rPr lang="fa-IR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solidFill>
                  <a:srgbClr val="FF0066"/>
                </a:solidFill>
                <a:cs typeface="2  Nazanin" panose="00000400000000000000" pitchFamily="2" charset="-78"/>
              </a:rPr>
              <a:t>اهمیت ماسک ونچوری و کانولا در </a:t>
            </a:r>
            <a:r>
              <a:rPr lang="en-US" dirty="0" smtClean="0">
                <a:solidFill>
                  <a:srgbClr val="FF0066"/>
                </a:solidFill>
                <a:cs typeface="2  Nazanin" panose="00000400000000000000" pitchFamily="2" charset="-78"/>
              </a:rPr>
              <a:t>COPD</a:t>
            </a:r>
            <a:endParaRPr lang="en-US" dirty="0">
              <a:solidFill>
                <a:srgbClr val="FF0066"/>
              </a:solidFill>
              <a:cs typeface="2  Nazanin" panose="00000400000000000000" pitchFamily="2" charset="-78"/>
            </a:endParaRPr>
          </a:p>
        </p:txBody>
      </p:sp>
      <p:pic>
        <p:nvPicPr>
          <p:cNvPr id="4" name="۴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9029" y="1121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50"/>
                </a:solidFill>
                <a:cs typeface="2  Nazanin" panose="00000400000000000000" pitchFamily="2" charset="-78"/>
              </a:rPr>
              <a:t>عوارض اکسیژن </a:t>
            </a:r>
            <a:r>
              <a:rPr lang="fa-IR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تراپی- مسمویت با اکسیژن</a:t>
            </a:r>
            <a:endParaRPr lang="en-US" b="1" dirty="0">
              <a:solidFill>
                <a:srgbClr val="00B050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2417523"/>
            <a:ext cx="10383030" cy="3908121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dirty="0">
                <a:cs typeface="2  Nazanin" panose="00000400000000000000" pitchFamily="2" charset="-78"/>
              </a:rPr>
              <a:t>در صورت مصرف اکسیژن با غلظت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بیش از % 60 </a:t>
            </a:r>
            <a:r>
              <a:rPr lang="fa-IR" dirty="0">
                <a:cs typeface="2  Nazanin" panose="00000400000000000000" pitchFamily="2" charset="-78"/>
              </a:rPr>
              <a:t>این عارضه بروز می </a:t>
            </a:r>
            <a:r>
              <a:rPr lang="fa-IR" dirty="0" smtClean="0">
                <a:cs typeface="2  Nazanin" panose="00000400000000000000" pitchFamily="2" charset="-78"/>
              </a:rPr>
              <a:t>کند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تغییرات </a:t>
            </a:r>
            <a:r>
              <a:rPr lang="fa-IR" dirty="0">
                <a:cs typeface="2  Nazanin" panose="00000400000000000000" pitchFamily="2" charset="-78"/>
              </a:rPr>
              <a:t>پاتولوژیک ریه ها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48 - 24</a:t>
            </a:r>
            <a:r>
              <a:rPr lang="fa-IR" dirty="0">
                <a:cs typeface="2  Nazanin" panose="00000400000000000000" pitchFamily="2" charset="-78"/>
              </a:rPr>
              <a:t> ساعت پس از دادن اکسیژن با فشار بالا </a:t>
            </a:r>
            <a:r>
              <a:rPr lang="fa-IR" dirty="0" smtClean="0">
                <a:cs typeface="2  Nazanin" panose="00000400000000000000" pitchFamily="2" charset="-78"/>
              </a:rPr>
              <a:t>رخ می </a:t>
            </a:r>
            <a:r>
              <a:rPr lang="fa-IR" dirty="0">
                <a:cs typeface="2  Nazanin" panose="00000400000000000000" pitchFamily="2" charset="-78"/>
              </a:rPr>
              <a:t>دهد 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تجویز </a:t>
            </a:r>
            <a:r>
              <a:rPr lang="fa-IR" dirty="0">
                <a:cs typeface="2  Nazanin" panose="00000400000000000000" pitchFamily="2" charset="-78"/>
              </a:rPr>
              <a:t>اکسیژن موجب کاهش فعالیت مژکهاي مخاطی شده منجربه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تجمع ترشحات </a:t>
            </a:r>
            <a:r>
              <a:rPr lang="fa-IR" dirty="0">
                <a:cs typeface="2  Nazanin" panose="00000400000000000000" pitchFamily="2" charset="-78"/>
              </a:rPr>
              <a:t>در راههاي هوایی </a:t>
            </a:r>
            <a:r>
              <a:rPr lang="fa-IR" dirty="0" smtClean="0">
                <a:cs typeface="2  Nazanin" panose="00000400000000000000" pitchFamily="2" charset="-78"/>
              </a:rPr>
              <a:t>و نهایتا </a:t>
            </a:r>
            <a:r>
              <a:rPr lang="fa-IR" dirty="0">
                <a:cs typeface="2  Nazanin" panose="00000400000000000000" pitchFamily="2" charset="-78"/>
              </a:rPr>
              <a:t>پنومونی غیر عفونی می </a:t>
            </a:r>
            <a:r>
              <a:rPr lang="fa-IR" dirty="0" smtClean="0">
                <a:cs typeface="2  Nazanin" panose="00000400000000000000" pitchFamily="2" charset="-78"/>
              </a:rPr>
              <a:t>شود.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نشانه </a:t>
            </a:r>
            <a:r>
              <a:rPr lang="fa-IR" dirty="0">
                <a:cs typeface="2  Nazanin" panose="00000400000000000000" pitchFamily="2" charset="-78"/>
              </a:rPr>
              <a:t>هاي اولیه مسمومیت با </a:t>
            </a:r>
            <a:r>
              <a:rPr lang="fa-IR" dirty="0" smtClean="0">
                <a:cs typeface="2  Nazanin" panose="00000400000000000000" pitchFamily="2" charset="-78"/>
              </a:rPr>
              <a:t>اکسیژن </a:t>
            </a:r>
            <a:r>
              <a:rPr lang="fa-IR" dirty="0">
                <a:cs typeface="2  Nazanin" panose="00000400000000000000" pitchFamily="2" charset="-78"/>
              </a:rPr>
              <a:t>شامل التهاب خفیف ، تراشه وبرونش همراه با احساس درد در پشت جناغ سینه ، احتقان بینی ودرد در هنگام دم وسرفه است که تدریجا سرفه ها شدید تر ودرد پشت جناغ بیشتر شده وتنگی نفس بروز پیدا می کند 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مسمومیت </a:t>
            </a:r>
            <a:r>
              <a:rPr lang="fa-IR" dirty="0">
                <a:cs typeface="2  Nazanin" panose="00000400000000000000" pitchFamily="2" charset="-78"/>
              </a:rPr>
              <a:t>با اکسیژن در نهایت به تخریب غشاء تنفسی وکاهش تولید سورفکتانت ، آتلکتازي پیشرونده ، ادم غیر قلبی وسفت شدن </a:t>
            </a:r>
            <a:r>
              <a:rPr lang="fa-IR" dirty="0" smtClean="0">
                <a:cs typeface="2  Nazanin" panose="00000400000000000000" pitchFamily="2" charset="-78"/>
              </a:rPr>
              <a:t>و </a:t>
            </a:r>
            <a:r>
              <a:rPr lang="fa-IR" dirty="0" smtClean="0">
                <a:solidFill>
                  <a:srgbClr val="FF0066"/>
                </a:solidFill>
                <a:cs typeface="2  Nazanin" panose="00000400000000000000" pitchFamily="2" charset="-78"/>
              </a:rPr>
              <a:t>فیبروز </a:t>
            </a:r>
            <a:r>
              <a:rPr lang="fa-IR" dirty="0">
                <a:solidFill>
                  <a:srgbClr val="FF0066"/>
                </a:solidFill>
                <a:cs typeface="2  Nazanin" panose="00000400000000000000" pitchFamily="2" charset="-78"/>
              </a:rPr>
              <a:t>ریه </a:t>
            </a:r>
            <a:r>
              <a:rPr lang="fa-IR" dirty="0">
                <a:cs typeface="2  Nazanin" panose="00000400000000000000" pitchFamily="2" charset="-78"/>
              </a:rPr>
              <a:t>می انجاند 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4" name="۴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6598" y="1175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66"/>
                </a:solidFill>
                <a:cs typeface="2  Nazanin" panose="00000400000000000000" pitchFamily="2" charset="-78"/>
              </a:rPr>
              <a:t>عوارض اکسیژن </a:t>
            </a:r>
            <a:r>
              <a:rPr lang="fa-IR" b="1" dirty="0" smtClean="0">
                <a:solidFill>
                  <a:srgbClr val="FF0066"/>
                </a:solidFill>
                <a:cs typeface="2  Nazanin" panose="00000400000000000000" pitchFamily="2" charset="-78"/>
              </a:rPr>
              <a:t>تراپی- صدمات </a:t>
            </a:r>
            <a:r>
              <a:rPr lang="fa-IR" b="1" dirty="0">
                <a:solidFill>
                  <a:srgbClr val="FF0066"/>
                </a:solidFill>
                <a:cs typeface="2  Nazanin" panose="00000400000000000000" pitchFamily="2" charset="-78"/>
              </a:rPr>
              <a:t>چشمی</a:t>
            </a:r>
            <a:endParaRPr lang="en-US" b="1" dirty="0">
              <a:solidFill>
                <a:srgbClr val="FF0066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cs typeface="2  Nazanin" panose="00000400000000000000" pitchFamily="2" charset="-78"/>
              </a:rPr>
              <a:t>صدمات </a:t>
            </a:r>
            <a:r>
              <a:rPr lang="fa-IR" dirty="0">
                <a:cs typeface="2  Nazanin" panose="00000400000000000000" pitchFamily="2" charset="-78"/>
              </a:rPr>
              <a:t>شبکیه در بالغین که در معرض اکسیژن % </a:t>
            </a:r>
            <a:r>
              <a:rPr lang="fa-IR" dirty="0" smtClean="0">
                <a:cs typeface="2  Nazanin" panose="00000400000000000000" pitchFamily="2" charset="-78"/>
              </a:rPr>
              <a:t>100 قرار </a:t>
            </a:r>
            <a:r>
              <a:rPr lang="fa-IR" dirty="0">
                <a:cs typeface="2  Nazanin" panose="00000400000000000000" pitchFamily="2" charset="-78"/>
              </a:rPr>
              <a:t>می گیرند اتفاق می افتد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2  Nazanin" panose="00000400000000000000" pitchFamily="2" charset="-78"/>
              </a:rPr>
              <a:t>مددجویانی </a:t>
            </a:r>
            <a:r>
              <a:rPr lang="fa-IR" dirty="0">
                <a:cs typeface="2  Nazanin" panose="00000400000000000000" pitchFamily="2" charset="-78"/>
              </a:rPr>
              <a:t>که مبتلا به بعضی از بیماریهاي شبکیه نظیر دکولمان می باشند ، مستعد تر هستند.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2  Nazanin" panose="00000400000000000000" pitchFamily="2" charset="-78"/>
              </a:rPr>
              <a:t>اشک </a:t>
            </a:r>
            <a:r>
              <a:rPr lang="fa-IR" dirty="0">
                <a:cs typeface="2  Nazanin" panose="00000400000000000000" pitchFamily="2" charset="-78"/>
              </a:rPr>
              <a:t>ریزش ، ادم ، اختلال بینایی ، نتیجه عوارض سمی اکسیژن با غلظت بالا روي قرنیه </a:t>
            </a:r>
            <a:r>
              <a:rPr lang="fa-IR" dirty="0" smtClean="0">
                <a:cs typeface="2  Nazanin" panose="00000400000000000000" pitchFamily="2" charset="-78"/>
              </a:rPr>
              <a:t>و عدسی </a:t>
            </a:r>
            <a:r>
              <a:rPr lang="fa-IR" dirty="0">
                <a:cs typeface="2  Nazanin" panose="00000400000000000000" pitchFamily="2" charset="-78"/>
              </a:rPr>
              <a:t>در بالغین است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dirty="0" smtClean="0">
                <a:cs typeface="2  Nazanin" panose="00000400000000000000" pitchFamily="2" charset="-78"/>
              </a:rPr>
              <a:t>تجویز </a:t>
            </a:r>
            <a:r>
              <a:rPr lang="fa-IR" dirty="0">
                <a:cs typeface="2  Nazanin" panose="00000400000000000000" pitchFamily="2" charset="-78"/>
              </a:rPr>
              <a:t>مقادیر زیاد اکسیژن در نوزادان نارس ممکن است موجب دکولمان شبکیه وبروز کوري شود.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4" name="۴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1" y="2830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66"/>
                </a:solidFill>
                <a:cs typeface="2  Nazanin" panose="00000400000000000000" pitchFamily="2" charset="-78"/>
              </a:rPr>
              <a:t>عوارض اکسیژن تراپی-آتلکتازي جذبی</a:t>
            </a:r>
            <a:endParaRPr lang="en-US" b="1" dirty="0">
              <a:solidFill>
                <a:srgbClr val="FF0066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این </a:t>
            </a:r>
            <a:r>
              <a:rPr lang="fa-IR" dirty="0">
                <a:cs typeface="2  Nazanin" panose="00000400000000000000" pitchFamily="2" charset="-78"/>
              </a:rPr>
              <a:t>عارضه ممکن است بعلت خارج کردن نیتروژن از آلوئولها توسط اکسیژن ایجاد می شود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به </a:t>
            </a:r>
            <a:r>
              <a:rPr lang="fa-IR" dirty="0">
                <a:cs typeface="2  Nazanin" panose="00000400000000000000" pitchFamily="2" charset="-78"/>
              </a:rPr>
              <a:t>طور طبیعی هواي استنشاقی حاوي % 79 نیتروژن و % 21 اکسیژن است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نیتروژن </a:t>
            </a:r>
            <a:r>
              <a:rPr lang="fa-IR" dirty="0">
                <a:cs typeface="2  Nazanin" panose="00000400000000000000" pitchFamily="2" charset="-78"/>
              </a:rPr>
              <a:t>درحالت نرمال حجم باقی مانده را که موجب </a:t>
            </a:r>
            <a:r>
              <a:rPr lang="fa-IR" dirty="0">
                <a:solidFill>
                  <a:srgbClr val="00B0F0"/>
                </a:solidFill>
                <a:cs typeface="2  Nazanin" panose="00000400000000000000" pitchFamily="2" charset="-78"/>
              </a:rPr>
              <a:t>باز نگه داشتن آلوئولها </a:t>
            </a:r>
            <a:r>
              <a:rPr lang="fa-IR" dirty="0">
                <a:cs typeface="2  Nazanin" panose="00000400000000000000" pitchFamily="2" charset="-78"/>
              </a:rPr>
              <a:t>می شود حفظ می کند ، زیرا جذب نیتروژن از غشاء آلوئولی بسیار ضعیف است </a:t>
            </a:r>
            <a:endParaRPr lang="fa-IR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زمانیکه </a:t>
            </a:r>
            <a:r>
              <a:rPr lang="fa-IR" dirty="0">
                <a:cs typeface="2  Nazanin" panose="00000400000000000000" pitchFamily="2" charset="-78"/>
              </a:rPr>
              <a:t>به دنبال تجویز مقادیر بالاي اکسیژن ( که به راحتی از غشاء تنفسی قابل جذب است </a:t>
            </a:r>
            <a:r>
              <a:rPr lang="fa-IR" dirty="0" smtClean="0">
                <a:cs typeface="2  Nazanin" panose="00000400000000000000" pitchFamily="2" charset="-78"/>
              </a:rPr>
              <a:t>) این </a:t>
            </a:r>
            <a:r>
              <a:rPr lang="fa-IR" dirty="0">
                <a:cs typeface="2  Nazanin" panose="00000400000000000000" pitchFamily="2" charset="-78"/>
              </a:rPr>
              <a:t>گاز جایگزین نیتروژن گردد حجم باقی مانده کاهش یافته کلاپس آلوئولی ایجاد می شود </a:t>
            </a:r>
            <a:r>
              <a:rPr lang="fa-IR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حجم جاری  کم</a:t>
            </a:r>
          </a:p>
          <a:p>
            <a:pPr algn="just" rtl="1"/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حجم طبیعی بدون </a:t>
            </a:r>
            <a:r>
              <a:rPr lang="en-US" dirty="0" smtClean="0">
                <a:solidFill>
                  <a:srgbClr val="00B0F0"/>
                </a:solidFill>
                <a:cs typeface="2  Nazanin" panose="00000400000000000000" pitchFamily="2" charset="-78"/>
              </a:rPr>
              <a:t>sigh</a:t>
            </a:r>
            <a:endParaRPr lang="en-US" dirty="0">
              <a:solidFill>
                <a:srgbClr val="00B0F0"/>
              </a:solidFill>
              <a:cs typeface="2  Nazanin" panose="00000400000000000000" pitchFamily="2" charset="-78"/>
            </a:endParaRPr>
          </a:p>
        </p:txBody>
      </p:sp>
      <p:pic>
        <p:nvPicPr>
          <p:cNvPr id="4" name="۴۶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9314" y="5061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عوارض اکسیژن تراپی-آتش سوزی</a:t>
            </a:r>
            <a:endParaRPr lang="en-US" b="1" dirty="0">
              <a:solidFill>
                <a:srgbClr val="00B050"/>
              </a:solidFill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2  Nazanin" panose="00000400000000000000" pitchFamily="2" charset="-78"/>
              </a:rPr>
              <a:t>تابلو سیگار کشیدن ممنوع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2  Nazanin" panose="00000400000000000000" pitchFamily="2" charset="-78"/>
              </a:rPr>
              <a:t>وسایل نفتی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شعله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سیگار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وسایل برقی(ساکشن کردن،ریش تراش برقی،رادیو</a:t>
            </a:r>
            <a:r>
              <a:rPr lang="fa-IR" dirty="0" smtClean="0">
                <a:cs typeface="2  Nazanin" panose="00000400000000000000" pitchFamily="2" charset="-78"/>
              </a:rPr>
              <a:t>) مواد </a:t>
            </a:r>
            <a:r>
              <a:rPr lang="fa-IR" dirty="0">
                <a:cs typeface="2  Nazanin" panose="00000400000000000000" pitchFamily="2" charset="-78"/>
              </a:rPr>
              <a:t>روغنی و لباس هایی با الیاف مصنوعی</a:t>
            </a:r>
          </a:p>
          <a:p>
            <a:pPr algn="r" rtl="1"/>
            <a:endParaRPr lang="en-US" dirty="0"/>
          </a:p>
        </p:txBody>
      </p:sp>
      <p:pic>
        <p:nvPicPr>
          <p:cNvPr id="4" name="۴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7885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440</Words>
  <Application>Microsoft Office PowerPoint</Application>
  <PresentationFormat>Widescreen</PresentationFormat>
  <Paragraphs>51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2  Nazanin</vt:lpstr>
      <vt:lpstr>Arial</vt:lpstr>
      <vt:lpstr>Arial Black</vt:lpstr>
      <vt:lpstr>B Nazanin</vt:lpstr>
      <vt:lpstr>Garamond</vt:lpstr>
      <vt:lpstr>Lucida Sans Unicode</vt:lpstr>
      <vt:lpstr>Times New Roman</vt:lpstr>
      <vt:lpstr>Verdana</vt:lpstr>
      <vt:lpstr>Wingdings 2</vt:lpstr>
      <vt:lpstr>Wingdings 3</vt:lpstr>
      <vt:lpstr>1_Concourse</vt:lpstr>
      <vt:lpstr>Organic</vt:lpstr>
      <vt:lpstr>بنام خدا</vt:lpstr>
      <vt:lpstr>اهداف دوره</vt:lpstr>
      <vt:lpstr>عوارض اکسیژن تراپی و توجهات پرستاری آن</vt:lpstr>
      <vt:lpstr>عوارض اکسیژن تراپی-خشکی مخاط ها</vt:lpstr>
      <vt:lpstr>عوارض اکسیژن تراپی- هیپوونتیلاسیون</vt:lpstr>
      <vt:lpstr>عوارض اکسیژن تراپی- مسمویت با اکسیژن</vt:lpstr>
      <vt:lpstr>عوارض اکسیژن تراپی- صدمات چشمی</vt:lpstr>
      <vt:lpstr>عوارض اکسیژن تراپی-آتلکتازي جذبی</vt:lpstr>
      <vt:lpstr>عوارض اکسیژن تراپی-آتش سوزی</vt:lpstr>
      <vt:lpstr>Question?</vt:lpstr>
      <vt:lpstr>با تشكر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win</cp:lastModifiedBy>
  <cp:revision>141</cp:revision>
  <dcterms:created xsi:type="dcterms:W3CDTF">2020-09-21T05:19:23Z</dcterms:created>
  <dcterms:modified xsi:type="dcterms:W3CDTF">2024-07-29T10:18:56Z</dcterms:modified>
</cp:coreProperties>
</file>